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embeddedFontLst>
    <p:embeddedFont>
      <p:font typeface="Corbel" panose="020B0503020204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E4E8EB"/>
                </a:solidFill>
              </a:defRPr>
            </a:lvl1pPr>
            <a:lvl2pPr lv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>
            <a:spLocks noGrp="1"/>
          </p:cNvSpPr>
          <p:nvPr>
            <p:ph type="pic" idx="2"/>
          </p:nvPr>
        </p:nvSpPr>
        <p:spPr>
          <a:xfrm>
            <a:off x="3570644" y="767419"/>
            <a:ext cx="8115230" cy="533095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499101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900"/>
              <a:buFont typeface="Corbel"/>
              <a:buNone/>
              <a:defRPr sz="5900" b="0">
                <a:solidFill>
                  <a:srgbClr val="FEFEF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BDB1A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BDB1A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7818463" y="1023586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BDB1A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256032" y="3494176"/>
            <a:ext cx="2834640" cy="232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14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sz="36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DDD6D3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BDB1A8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BDB1A8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t="22355" r="9091" b="9446"/>
          <a:stretch/>
        </p:blipFill>
        <p:spPr>
          <a:xfrm>
            <a:off x="0" y="-863"/>
            <a:ext cx="12192000" cy="685972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rgbClr val="3E4651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ctrTitle"/>
          </p:nvPr>
        </p:nvSpPr>
        <p:spPr>
          <a:xfrm>
            <a:off x="643467" y="1298448"/>
            <a:ext cx="368507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Corbel"/>
              <a:buNone/>
            </a:pPr>
            <a:r>
              <a:rPr lang="en-US" sz="4800" b="1">
                <a:solidFill>
                  <a:srgbClr val="FFC000"/>
                </a:solidFill>
              </a:rPr>
              <a:t>Bridging the Digital Gap</a:t>
            </a:r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"/>
          </p:nvPr>
        </p:nvSpPr>
        <p:spPr>
          <a:xfrm>
            <a:off x="643467" y="4670246"/>
            <a:ext cx="368506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MELINDA MATTHEWS-CLARKSON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CEO, CODECLAN LTD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FEBRUARY 5,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1069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rbel"/>
              <a:buNone/>
            </a:pPr>
            <a:r>
              <a:rPr lang="en-US" sz="3000" b="1"/>
              <a:t>Knowledge</a:t>
            </a:r>
            <a:endParaRPr sz="3000"/>
          </a:p>
        </p:txBody>
      </p:sp>
      <p:sp>
        <p:nvSpPr>
          <p:cNvPr id="98" name="Google Shape;98;p14"/>
          <p:cNvSpPr txBox="1"/>
          <p:nvPr/>
        </p:nvSpPr>
        <p:spPr>
          <a:xfrm>
            <a:off x="100526" y="2193000"/>
            <a:ext cx="3366900" cy="3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1955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</a:pPr>
            <a:r>
              <a:rPr lang="en-US" sz="2000" b="1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is a familiarity, awareness, or understanding of someone or something, such as facts, information, descriptions, or skills, </a:t>
            </a:r>
            <a:r>
              <a:rPr lang="en-US" sz="2000" b="1" i="0" u="none" strike="noStrike" cap="none">
                <a:solidFill>
                  <a:schemeClr val="dk2"/>
                </a:solidFill>
                <a:latin typeface="Corbel"/>
                <a:ea typeface="Corbel"/>
                <a:cs typeface="Corbel"/>
                <a:sym typeface="Corbel"/>
              </a:rPr>
              <a:t>which is acquired through experience or education by perceiving, discovering, or learning. </a:t>
            </a:r>
            <a:r>
              <a:rPr lang="en-US" sz="2000" b="1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Knowledge can refer to a theoretical or practical understanding of a subject.</a:t>
            </a:r>
            <a:endParaRPr sz="2000"/>
          </a:p>
        </p:txBody>
      </p:sp>
      <p:pic>
        <p:nvPicPr>
          <p:cNvPr id="99" name="Google Shape;99;p14" descr="A picture containing food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298" r="13152" b="7791"/>
          <a:stretch/>
        </p:blipFill>
        <p:spPr>
          <a:xfrm>
            <a:off x="3778897" y="1228449"/>
            <a:ext cx="7772401" cy="4373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>
            <a:spLocks noGrp="1"/>
          </p:cNvSpPr>
          <p:nvPr>
            <p:ph type="title"/>
          </p:nvPr>
        </p:nvSpPr>
        <p:spPr>
          <a:xfrm>
            <a:off x="3843876" y="5320825"/>
            <a:ext cx="7963200" cy="14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rbel"/>
              <a:buNone/>
            </a:pPr>
            <a:r>
              <a:rPr lang="en-US" sz="3000" b="1"/>
              <a:t>A skill </a:t>
            </a:r>
            <a:r>
              <a:rPr lang="en-US" sz="2000" b="1"/>
              <a:t/>
            </a:r>
            <a:br>
              <a:rPr lang="en-US" sz="2000" b="1"/>
            </a:br>
            <a:r>
              <a:rPr lang="en-US" sz="2000" b="1"/>
              <a:t>is the </a:t>
            </a:r>
            <a:r>
              <a:rPr lang="en-US" sz="2000" b="1">
                <a:solidFill>
                  <a:srgbClr val="FFC000"/>
                </a:solidFill>
              </a:rPr>
              <a:t>ability to carry out a task with determined results </a:t>
            </a:r>
            <a:r>
              <a:rPr lang="en-US" sz="2000" b="1"/>
              <a:t>often within a given amount of time, energy, or both. Skills can often be divided into domain-general and </a:t>
            </a:r>
            <a:r>
              <a:rPr lang="en-US" sz="2000" b="1">
                <a:solidFill>
                  <a:schemeClr val="lt1"/>
                </a:solidFill>
              </a:rPr>
              <a:t>domain-specific skil</a:t>
            </a:r>
            <a:r>
              <a:rPr lang="en-US" sz="2000" b="1"/>
              <a:t>ls. For example, in the domain of work, some general skills would include time management, teamwork and leadership, self-motivation and others, whereas domain-specific skills would be used only for a certain job. Skill usually requires certain environmental stimuli and situations to assess the level of skill being shown and used.</a:t>
            </a:r>
            <a:endParaRPr sz="2000"/>
          </a:p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t="4760" r="1" b="31248"/>
          <a:stretch/>
        </p:blipFill>
        <p:spPr>
          <a:xfrm>
            <a:off x="1069847" y="484632"/>
            <a:ext cx="10637520" cy="3556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8161390" y="1079770"/>
            <a:ext cx="3654857" cy="152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orbel"/>
              <a:buNone/>
            </a:pPr>
            <a:r>
              <a:rPr lang="en-US" sz="3600" b="1">
                <a:solidFill>
                  <a:srgbClr val="FFC000"/>
                </a:solidFill>
              </a:rPr>
              <a:t>How to Bridge today’s Digital Gap?</a:t>
            </a:r>
            <a:r>
              <a:rPr lang="en-US" b="1">
                <a:solidFill>
                  <a:schemeClr val="lt1"/>
                </a:solidFill>
              </a:rPr>
              <a:t/>
            </a:r>
            <a:br>
              <a:rPr lang="en-US" b="1">
                <a:solidFill>
                  <a:schemeClr val="lt1"/>
                </a:solidFill>
              </a:rPr>
            </a:br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1"/>
          </p:nvPr>
        </p:nvSpPr>
        <p:spPr>
          <a:xfrm>
            <a:off x="8161390" y="2607014"/>
            <a:ext cx="3654857" cy="3157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lt1"/>
                </a:solidFill>
              </a:rPr>
              <a:t>We all have </a:t>
            </a:r>
            <a:r>
              <a:rPr lang="en-US" sz="2400" b="1" u="sng">
                <a:solidFill>
                  <a:schemeClr val="lt1"/>
                </a:solidFill>
              </a:rPr>
              <a:t>Knowledge</a:t>
            </a:r>
            <a:r>
              <a:rPr lang="en-US" sz="2400">
                <a:solidFill>
                  <a:schemeClr val="lt1"/>
                </a:solidFill>
              </a:rPr>
              <a:t> regardless of our education.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chemeClr val="lt1"/>
                </a:solidFill>
              </a:rPr>
              <a:t>We are taught </a:t>
            </a:r>
            <a:r>
              <a:rPr lang="en-US" sz="2400" b="1" u="sng">
                <a:solidFill>
                  <a:schemeClr val="lt1"/>
                </a:solidFill>
              </a:rPr>
              <a:t>Skills</a:t>
            </a:r>
            <a:r>
              <a:rPr lang="en-US" sz="2400">
                <a:solidFill>
                  <a:schemeClr val="lt1"/>
                </a:solidFill>
              </a:rPr>
              <a:t> for our success in life</a:t>
            </a:r>
            <a:r>
              <a:rPr lang="en-US" sz="2000">
                <a:solidFill>
                  <a:schemeClr val="lt1"/>
                </a:solidFill>
              </a:rPr>
              <a:t>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sz="3200" b="1">
                <a:solidFill>
                  <a:srgbClr val="FFC000"/>
                </a:solidFill>
              </a:rPr>
              <a:t>But what is the Digital Gap? </a:t>
            </a:r>
            <a:endParaRPr sz="3200" b="1">
              <a:solidFill>
                <a:srgbClr val="FFC000"/>
              </a:solidFill>
            </a:endParaRPr>
          </a:p>
        </p:txBody>
      </p:sp>
      <p:pic>
        <p:nvPicPr>
          <p:cNvPr id="112" name="Google Shape;112;p16" descr="A picture containing tableware, plate, sitting, indoo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2439" y="1665393"/>
            <a:ext cx="6298595" cy="3527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127282" y="1586265"/>
            <a:ext cx="3258600" cy="32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10"/>
              <a:buFont typeface="Corbel"/>
              <a:buNone/>
            </a:pPr>
            <a:r>
              <a:rPr lang="en-US" sz="5310"/>
              <a:t>Shift in our Skill Set for Future Work</a:t>
            </a:r>
            <a:endParaRPr/>
          </a:p>
        </p:txBody>
      </p:sp>
      <p:pic>
        <p:nvPicPr>
          <p:cNvPr id="118" name="Google Shape;11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0640" y="854138"/>
            <a:ext cx="6367271" cy="514157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/>
          <p:nvPr/>
        </p:nvSpPr>
        <p:spPr>
          <a:xfrm>
            <a:off x="3839815" y="2409588"/>
            <a:ext cx="954900" cy="16086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DA950D"/>
          </a:solidFill>
          <a:ln w="10775" cap="flat" cmpd="sng">
            <a:solidFill>
              <a:srgbClr val="5E677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6A7A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8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5D6A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27" name="Google Shape;127;p18"/>
          <p:cNvPicPr preferRelativeResize="0"/>
          <p:nvPr/>
        </p:nvPicPr>
        <p:blipFill rotWithShape="1">
          <a:blip r:embed="rId3">
            <a:alphaModFix/>
          </a:blip>
          <a:srcRect r="-1" b="15071"/>
          <a:stretch/>
        </p:blipFill>
        <p:spPr>
          <a:xfrm>
            <a:off x="20" y="-1"/>
            <a:ext cx="12188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/>
          <p:nvPr/>
        </p:nvSpPr>
        <p:spPr>
          <a:xfrm>
            <a:off x="0" y="762000"/>
            <a:ext cx="4044000" cy="5334000"/>
          </a:xfrm>
          <a:prstGeom prst="rect">
            <a:avLst/>
          </a:prstGeom>
          <a:solidFill>
            <a:schemeClr val="accent1">
              <a:alpha val="9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234200" y="2439875"/>
            <a:ext cx="4407900" cy="3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Corbel"/>
              <a:buNone/>
            </a:pPr>
            <a:r>
              <a:rPr lang="en-US" sz="5300"/>
              <a:t>Digital Inclusion will make the biggest difference in society’s growth</a:t>
            </a:r>
            <a:endParaRPr sz="5300"/>
          </a:p>
        </p:txBody>
      </p:sp>
      <p:sp>
        <p:nvSpPr>
          <p:cNvPr id="130" name="Google Shape;130;p18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266" y="3505194"/>
            <a:ext cx="10041467" cy="322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266" y="101598"/>
            <a:ext cx="10041467" cy="3716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2" name="Google Shape;142;p20"/>
          <p:cNvSpPr/>
          <p:nvPr/>
        </p:nvSpPr>
        <p:spPr>
          <a:xfrm>
            <a:off x="70" y="758952"/>
            <a:ext cx="262395" cy="5330952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" name="Google Shape;143;p20" descr="A picture containing clock, device, play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331" y="813145"/>
            <a:ext cx="5535397" cy="417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/>
          <p:nvPr/>
        </p:nvSpPr>
        <p:spPr>
          <a:xfrm>
            <a:off x="6119594" y="758951"/>
            <a:ext cx="5535300" cy="88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423330" y="5207429"/>
            <a:ext cx="5535397" cy="882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46" name="Google Shape;146;p20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2036411"/>
            <a:ext cx="5524704" cy="295595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4800" y="215250"/>
            <a:ext cx="8921951" cy="6356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 descr="Puzz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6034" y="1560513"/>
            <a:ext cx="2984367" cy="298436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/>
          <p:nvPr/>
        </p:nvSpPr>
        <p:spPr>
          <a:xfrm>
            <a:off x="890488" y="2207159"/>
            <a:ext cx="1500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>
                <a:solidFill>
                  <a:srgbClr val="FFC087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endParaRPr/>
          </a:p>
        </p:txBody>
      </p:sp>
      <p:sp>
        <p:nvSpPr>
          <p:cNvPr id="155" name="Google Shape;155;p21"/>
          <p:cNvSpPr txBox="1"/>
          <p:nvPr/>
        </p:nvSpPr>
        <p:spPr>
          <a:xfrm>
            <a:off x="63625" y="4011475"/>
            <a:ext cx="28917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>
                <a:solidFill>
                  <a:schemeClr val="accent2"/>
                </a:solidFill>
                <a:latin typeface="Corbel"/>
                <a:ea typeface="Corbel"/>
                <a:cs typeface="Corbel"/>
                <a:sym typeface="Corbel"/>
              </a:rPr>
              <a:t>Environment for Learning including digital sources for learning</a:t>
            </a:r>
            <a:endParaRPr sz="3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2" descr="Puzz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034" y="1560513"/>
            <a:ext cx="2984367" cy="298436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2"/>
          <p:cNvSpPr/>
          <p:nvPr/>
        </p:nvSpPr>
        <p:spPr>
          <a:xfrm>
            <a:off x="890488" y="2359559"/>
            <a:ext cx="1500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 b="1" cap="none">
                <a:solidFill>
                  <a:srgbClr val="FFC087"/>
                </a:solidFill>
                <a:latin typeface="Corbel"/>
                <a:ea typeface="Corbel"/>
                <a:cs typeface="Corbel"/>
                <a:sym typeface="Corbel"/>
              </a:rPr>
              <a:t>2</a:t>
            </a:r>
            <a:endParaRPr sz="6800"/>
          </a:p>
        </p:txBody>
      </p:sp>
      <p:sp>
        <p:nvSpPr>
          <p:cNvPr id="162" name="Google Shape;162;p22"/>
          <p:cNvSpPr txBox="1"/>
          <p:nvPr/>
        </p:nvSpPr>
        <p:spPr>
          <a:xfrm>
            <a:off x="216034" y="4163880"/>
            <a:ext cx="2984400" cy="18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2"/>
                </a:solidFill>
                <a:latin typeface="Corbel"/>
                <a:ea typeface="Corbel"/>
                <a:cs typeface="Corbel"/>
                <a:sym typeface="Corbel"/>
              </a:rPr>
              <a:t>Confidence and Respect in Failing or Learning – Did You GTS?</a:t>
            </a:r>
            <a:endParaRPr sz="3400"/>
          </a:p>
        </p:txBody>
      </p:sp>
      <p:pic>
        <p:nvPicPr>
          <p:cNvPr id="163" name="Google Shape;16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27600" y="1326968"/>
            <a:ext cx="6173774" cy="4642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3" descr="Puzz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034" y="1560513"/>
            <a:ext cx="2984367" cy="298436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3"/>
          <p:cNvSpPr/>
          <p:nvPr/>
        </p:nvSpPr>
        <p:spPr>
          <a:xfrm>
            <a:off x="890488" y="2359559"/>
            <a:ext cx="1500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cap="none">
                <a:solidFill>
                  <a:srgbClr val="FFC087"/>
                </a:solidFill>
                <a:latin typeface="Corbel"/>
                <a:ea typeface="Corbel"/>
                <a:cs typeface="Corbel"/>
                <a:sym typeface="Corbel"/>
              </a:rPr>
              <a:t>3</a:t>
            </a:r>
            <a:endParaRPr sz="6600"/>
          </a:p>
        </p:txBody>
      </p:sp>
      <p:sp>
        <p:nvSpPr>
          <p:cNvPr id="170" name="Google Shape;170;p23"/>
          <p:cNvSpPr txBox="1"/>
          <p:nvPr/>
        </p:nvSpPr>
        <p:spPr>
          <a:xfrm>
            <a:off x="216034" y="4544880"/>
            <a:ext cx="2984367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2"/>
                </a:solidFill>
                <a:latin typeface="Corbel"/>
                <a:ea typeface="Corbel"/>
                <a:cs typeface="Corbel"/>
                <a:sym typeface="Corbel"/>
              </a:rPr>
              <a:t>GRIT is the essential skill for the digital world</a:t>
            </a:r>
            <a:endParaRPr sz="3400"/>
          </a:p>
        </p:txBody>
      </p:sp>
      <p:pic>
        <p:nvPicPr>
          <p:cNvPr id="171" name="Google Shape;171;p23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29175" y="1261013"/>
            <a:ext cx="3140763" cy="5198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3" descr="A picture containing sign, standing, woman, holding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05826" y="586008"/>
            <a:ext cx="3282967" cy="395887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3"/>
          <p:cNvSpPr txBox="1"/>
          <p:nvPr/>
        </p:nvSpPr>
        <p:spPr>
          <a:xfrm>
            <a:off x="8005826" y="4978400"/>
            <a:ext cx="32463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Angela Duckworth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4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4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1" name="Google Shape;181;p24"/>
          <p:cNvSpPr/>
          <p:nvPr/>
        </p:nvSpPr>
        <p:spPr>
          <a:xfrm>
            <a:off x="0" y="761999"/>
            <a:ext cx="6092889" cy="5334001"/>
          </a:xfrm>
          <a:prstGeom prst="rect">
            <a:avLst/>
          </a:prstGeom>
          <a:solidFill>
            <a:schemeClr val="accent1">
              <a:alpha val="9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title"/>
          </p:nvPr>
        </p:nvSpPr>
        <p:spPr>
          <a:xfrm>
            <a:off x="1069848" y="1298448"/>
            <a:ext cx="4705801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</a:pPr>
            <a:r>
              <a:rPr lang="en-US">
                <a:solidFill>
                  <a:srgbClr val="FFFFFF"/>
                </a:solidFill>
              </a:rPr>
              <a:t>Thank You </a:t>
            </a:r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body" idx="1"/>
          </p:nvPr>
        </p:nvSpPr>
        <p:spPr>
          <a:xfrm>
            <a:off x="1100015" y="4670246"/>
            <a:ext cx="4675634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>
                <a:solidFill>
                  <a:srgbClr val="E4E8EB"/>
                </a:solidFill>
              </a:rPr>
              <a:t>Melinda.Matthews@CodeClan.com</a:t>
            </a:r>
            <a:endParaRPr/>
          </a:p>
        </p:txBody>
      </p:sp>
      <p:pic>
        <p:nvPicPr>
          <p:cNvPr id="184" name="Google Shape;184;p24" descr="A person sitting on a tab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8394" r="30138"/>
          <a:stretch/>
        </p:blipFill>
        <p:spPr>
          <a:xfrm>
            <a:off x="6586977" y="759599"/>
            <a:ext cx="4908848" cy="533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4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4A3F38"/>
      </a:dk2>
      <a:lt2>
        <a:srgbClr val="EEEDCB"/>
      </a:lt2>
      <a:accent1>
        <a:srgbClr val="818E9F"/>
      </a:accent1>
      <a:accent2>
        <a:srgbClr val="D26400"/>
      </a:accent2>
      <a:accent3>
        <a:srgbClr val="C3BA45"/>
      </a:accent3>
      <a:accent4>
        <a:srgbClr val="8A8552"/>
      </a:accent4>
      <a:accent5>
        <a:srgbClr val="F3B843"/>
      </a:accent5>
      <a:accent6>
        <a:srgbClr val="786C71"/>
      </a:accent6>
      <a:hlink>
        <a:srgbClr val="46A7CA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B44ECFF-230C-432D-8E01-838E862571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059AD1-A8BB-4C2A-9DEC-58F79A9DE6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222BAD-61EB-4B43-BA67-5E51FC5EEEB2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39cf1884-e5ca-483b-bc7d-8dd3faa2e70f"/>
    <ds:schemaRef ds:uri="b6b617b9-9ca4-4468-ace0-a97d5ac4c51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254</Words>
  <Application>Microsoft Office PowerPoint</Application>
  <PresentationFormat>Widescreen</PresentationFormat>
  <Paragraphs>23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Noto Sans Symbols</vt:lpstr>
      <vt:lpstr>Corbel</vt:lpstr>
      <vt:lpstr>Arial</vt:lpstr>
      <vt:lpstr>Frame</vt:lpstr>
      <vt:lpstr>Bridging the Digital Gap</vt:lpstr>
      <vt:lpstr>Knowledge</vt:lpstr>
      <vt:lpstr>A skill  is the ability to carry out a task with determined results often within a given amount of time, energy, or both. Skills can often be divided into domain-general and domain-specific skills. For example, in the domain of work, some general skills would include time management, teamwork and leadership, self-motivation and others, whereas domain-specific skills would be used only for a certain job. Skill usually requires certain environmental stimuli and situations to assess the level of skill being shown and used.</vt:lpstr>
      <vt:lpstr>How to Bridge today’s Digital Gap? </vt:lpstr>
      <vt:lpstr>Shift in our Skill Set for Future Work</vt:lpstr>
      <vt:lpstr>Digital Inclusion will make the biggest difference in society’s growth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Bridging the Digital Gap</dc:title>
  <dc:creator>Rowan Thomson</dc:creator>
  <cp:lastModifiedBy>Rowan Thomson</cp:lastModifiedBy>
  <cp:revision>1</cp:revision>
  <dcterms:modified xsi:type="dcterms:W3CDTF">2020-02-03T16:15:18Z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