
<file path=[Content_Types].xml><?xml version="1.0" encoding="utf-8"?>
<Types xmlns="http://schemas.openxmlformats.org/package/2006/content-types">
  <Default Extension="png" ContentType="image/png"/>
  <Default Extension="tmp" ContentType="image/png"/>
  <Default Extension="svg" ContentType="image/svg+xml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  <p:sldMasterId id="2147483756" r:id="rId5"/>
    <p:sldMasterId id="2147483780" r:id="rId6"/>
    <p:sldMasterId id="2147483804" r:id="rId7"/>
  </p:sldMasterIdLst>
  <p:notesMasterIdLst>
    <p:notesMasterId r:id="rId25"/>
  </p:notesMasterIdLst>
  <p:sldIdLst>
    <p:sldId id="256" r:id="rId8"/>
    <p:sldId id="329" r:id="rId9"/>
    <p:sldId id="336" r:id="rId10"/>
    <p:sldId id="335" r:id="rId11"/>
    <p:sldId id="330" r:id="rId12"/>
    <p:sldId id="331" r:id="rId13"/>
    <p:sldId id="332" r:id="rId14"/>
    <p:sldId id="333" r:id="rId15"/>
    <p:sldId id="337" r:id="rId16"/>
    <p:sldId id="338" r:id="rId17"/>
    <p:sldId id="339" r:id="rId18"/>
    <p:sldId id="327" r:id="rId19"/>
    <p:sldId id="305" r:id="rId20"/>
    <p:sldId id="328" r:id="rId21"/>
    <p:sldId id="306" r:id="rId22"/>
    <p:sldId id="307" r:id="rId23"/>
    <p:sldId id="340" r:id="rId2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4544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 showGuides="1">
      <p:cViewPr varScale="1">
        <p:scale>
          <a:sx n="86" d="100"/>
          <a:sy n="86" d="100"/>
        </p:scale>
        <p:origin x="1524" y="90"/>
      </p:cViewPr>
      <p:guideLst>
        <p:guide orient="horz" pos="2160"/>
        <p:guide pos="4544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4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theme" Target="theme/theme1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73864F8-E115-4854-AF37-F780B8CA4118}" type="datetimeFigureOut">
              <a:rPr lang="en-GB" smtClean="0"/>
              <a:t>04/02/2020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DE7955-0FE9-4189-B30A-D5084F08DCE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71379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There are lots of options for delivering HNC/D ,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DE7955-0FE9-4189-B30A-D5084F08DCE1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89621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B6AC6-A11B-144B-9DDF-8B5E64CE87EA}" type="datetimeFigureOut">
              <a:rPr lang="en-US" smtClean="0"/>
              <a:pPr/>
              <a:t>2/4/2020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723B8-F3CA-CB4A-896F-913D9CB68E5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B6AC6-A11B-144B-9DDF-8B5E64CE87EA}" type="datetimeFigureOut">
              <a:rPr lang="en-US" smtClean="0"/>
              <a:pPr/>
              <a:t>2/4/2020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723B8-F3CA-CB4A-896F-913D9CB68E5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B6AC6-A11B-144B-9DDF-8B5E64CE87EA}" type="datetimeFigureOut">
              <a:rPr lang="en-US" smtClean="0"/>
              <a:pPr/>
              <a:t>2/4/2020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723B8-F3CA-CB4A-896F-913D9CB68E5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B6AC6-A11B-144B-9DDF-8B5E64CE87EA}" type="datetimeFigureOut">
              <a:rPr lang="en-US" smtClean="0"/>
              <a:pPr/>
              <a:t>2/4/2020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723B8-F3CA-CB4A-896F-913D9CB68E5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B6AC6-A11B-144B-9DDF-8B5E64CE87EA}" type="datetimeFigureOut">
              <a:rPr lang="en-US" smtClean="0"/>
              <a:pPr/>
              <a:t>2/4/2020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723B8-F3CA-CB4A-896F-913D9CB68E5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B6AC6-A11B-144B-9DDF-8B5E64CE87EA}" type="datetimeFigureOut">
              <a:rPr lang="en-US" smtClean="0"/>
              <a:pPr/>
              <a:t>2/4/2020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723B8-F3CA-CB4A-896F-913D9CB68E5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B6AC6-A11B-144B-9DDF-8B5E64CE87EA}" type="datetimeFigureOut">
              <a:rPr lang="en-US" smtClean="0"/>
              <a:pPr/>
              <a:t>2/4/2020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723B8-F3CA-CB4A-896F-913D9CB68E5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B6AC6-A11B-144B-9DDF-8B5E64CE87EA}" type="datetimeFigureOut">
              <a:rPr lang="en-US" smtClean="0"/>
              <a:pPr/>
              <a:t>2/4/2020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723B8-F3CA-CB4A-896F-913D9CB68E5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B6AC6-A11B-144B-9DDF-8B5E64CE87EA}" type="datetimeFigureOut">
              <a:rPr lang="en-US" smtClean="0"/>
              <a:pPr/>
              <a:t>2/4/2020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723B8-F3CA-CB4A-896F-913D9CB68E5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B6AC6-A11B-144B-9DDF-8B5E64CE87EA}" type="datetimeFigureOut">
              <a:rPr lang="en-US" smtClean="0"/>
              <a:pPr/>
              <a:t>2/4/2020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723B8-F3CA-CB4A-896F-913D9CB68E5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B6AC6-A11B-144B-9DDF-8B5E64CE87EA}" type="datetimeFigureOut">
              <a:rPr lang="en-US" smtClean="0"/>
              <a:pPr/>
              <a:t>2/4/2020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723B8-F3CA-CB4A-896F-913D9CB68E5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B6AC6-A11B-144B-9DDF-8B5E64CE87E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2/4/2020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723B8-F3CA-CB4A-896F-913D9CB68E5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397080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B6AC6-A11B-144B-9DDF-8B5E64CE87E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2/4/2020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723B8-F3CA-CB4A-896F-913D9CB68E5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91919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B6AC6-A11B-144B-9DDF-8B5E64CE87E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2/4/2020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723B8-F3CA-CB4A-896F-913D9CB68E5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370897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B6AC6-A11B-144B-9DDF-8B5E64CE87E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2/4/2020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723B8-F3CA-CB4A-896F-913D9CB68E5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101128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B6AC6-A11B-144B-9DDF-8B5E64CE87E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2/4/2020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723B8-F3CA-CB4A-896F-913D9CB68E5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180594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B6AC6-A11B-144B-9DDF-8B5E64CE87E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2/4/2020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723B8-F3CA-CB4A-896F-913D9CB68E5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572026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B6AC6-A11B-144B-9DDF-8B5E64CE87E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2/4/2020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723B8-F3CA-CB4A-896F-913D9CB68E5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245514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B6AC6-A11B-144B-9DDF-8B5E64CE87E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2/4/2020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723B8-F3CA-CB4A-896F-913D9CB68E5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624527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B6AC6-A11B-144B-9DDF-8B5E64CE87E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2/4/2020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723B8-F3CA-CB4A-896F-913D9CB68E5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214675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B6AC6-A11B-144B-9DDF-8B5E64CE87E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2/4/2020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723B8-F3CA-CB4A-896F-913D9CB68E5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104192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B6AC6-A11B-144B-9DDF-8B5E64CE87E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2/4/2020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723B8-F3CA-CB4A-896F-913D9CB68E5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412856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B6AC6-A11B-144B-9DDF-8B5E64CE87E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2/4/2020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723B8-F3CA-CB4A-896F-913D9CB68E5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027904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B6AC6-A11B-144B-9DDF-8B5E64CE87E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2/4/2020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723B8-F3CA-CB4A-896F-913D9CB68E5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799082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B6AC6-A11B-144B-9DDF-8B5E64CE87E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2/4/2020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723B8-F3CA-CB4A-896F-913D9CB68E5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236250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B6AC6-A11B-144B-9DDF-8B5E64CE87E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2/4/2020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723B8-F3CA-CB4A-896F-913D9CB68E5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716057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B6AC6-A11B-144B-9DDF-8B5E64CE87E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2/4/2020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723B8-F3CA-CB4A-896F-913D9CB68E5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666159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B6AC6-A11B-144B-9DDF-8B5E64CE87E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2/4/2020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723B8-F3CA-CB4A-896F-913D9CB68E5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847116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B6AC6-A11B-144B-9DDF-8B5E64CE87E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2/4/2020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723B8-F3CA-CB4A-896F-913D9CB68E5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313978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B6AC6-A11B-144B-9DDF-8B5E64CE87E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2/4/2020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723B8-F3CA-CB4A-896F-913D9CB68E5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49659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B6AC6-A11B-144B-9DDF-8B5E64CE87E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2/4/2020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723B8-F3CA-CB4A-896F-913D9CB68E5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204570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B6AC6-A11B-144B-9DDF-8B5E64CE87E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2/4/2020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723B8-F3CA-CB4A-896F-913D9CB68E5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101342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B6AC6-A11B-144B-9DDF-8B5E64CE87E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2/4/2020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723B8-F3CA-CB4A-896F-913D9CB68E5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983966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B6AC6-A11B-144B-9DDF-8B5E64CE87E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2/4/2020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723B8-F3CA-CB4A-896F-913D9CB68E5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027904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B6AC6-A11B-144B-9DDF-8B5E64CE87E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2/4/2020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723B8-F3CA-CB4A-896F-913D9CB68E5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799082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B6AC6-A11B-144B-9DDF-8B5E64CE87E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2/4/2020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723B8-F3CA-CB4A-896F-913D9CB68E5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236250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B6AC6-A11B-144B-9DDF-8B5E64CE87E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2/4/2020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723B8-F3CA-CB4A-896F-913D9CB68E5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716057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B6AC6-A11B-144B-9DDF-8B5E64CE87E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2/4/2020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723B8-F3CA-CB4A-896F-913D9CB68E5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666159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B6AC6-A11B-144B-9DDF-8B5E64CE87E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2/4/2020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723B8-F3CA-CB4A-896F-913D9CB68E5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847116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B6AC6-A11B-144B-9DDF-8B5E64CE87E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2/4/2020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723B8-F3CA-CB4A-896F-913D9CB68E5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313978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B6AC6-A11B-144B-9DDF-8B5E64CE87E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2/4/2020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723B8-F3CA-CB4A-896F-913D9CB68E5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49659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B6AC6-A11B-144B-9DDF-8B5E64CE87E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2/4/2020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723B8-F3CA-CB4A-896F-913D9CB68E5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204570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B6AC6-A11B-144B-9DDF-8B5E64CE87E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2/4/2020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723B8-F3CA-CB4A-896F-913D9CB68E5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101342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B6AC6-A11B-144B-9DDF-8B5E64CE87E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2/4/2020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723B8-F3CA-CB4A-896F-913D9CB68E5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98396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17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EB6AC6-A11B-144B-9DDF-8B5E64CE87EA}" type="datetimeFigureOut">
              <a:rPr lang="en-US" smtClean="0"/>
              <a:pPr/>
              <a:t>2/4/2020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F723B8-F3CA-CB4A-896F-913D9CB68E5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17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EB6AC6-A11B-144B-9DDF-8B5E64CE87E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2/4/2020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F723B8-F3CA-CB4A-896F-913D9CB68E5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97001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17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EB6AC6-A11B-144B-9DDF-8B5E64CE87E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2/4/2020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F723B8-F3CA-CB4A-896F-913D9CB68E5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26073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17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EB6AC6-A11B-144B-9DDF-8B5E64CE87E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2/4/2020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F723B8-F3CA-CB4A-896F-913D9CB68E5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26073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4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mp"/><Relationship Id="rId2" Type="http://schemas.openxmlformats.org/officeDocument/2006/relationships/hyperlink" Target="https://www.sqa.org.uk/sqa/files_ccc/GP8316.pdf" TargetMode="Externa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mp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tmp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tmp"/><Relationship Id="rId2" Type="http://schemas.openxmlformats.org/officeDocument/2006/relationships/image" Target="../media/image10.tmp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tmp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ropbox.com/sh/zn0jiwm0qd4uoix/AAAQ4KuSXHPvUZv0zxk1C4w3a?dl=0" TargetMode="Externa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tmp"/><Relationship Id="rId1" Type="http://schemas.openxmlformats.org/officeDocument/2006/relationships/slideLayout" Target="../slideLayouts/slideLayout2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tmp"/><Relationship Id="rId1" Type="http://schemas.openxmlformats.org/officeDocument/2006/relationships/slideLayout" Target="../slideLayouts/slideLayout2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1">
            <a:extLst>
              <a:ext uri="{FF2B5EF4-FFF2-40B4-BE49-F238E27FC236}">
                <a16:creationId xmlns:a16="http://schemas.microsoft.com/office/drawing/2014/main" id="{35555856-9970-4BC3-9AA9-6A917F53AFB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72955" y="1122302"/>
            <a:ext cx="5370815" cy="5735697"/>
          </a:xfrm>
          <a:prstGeom prst="rect">
            <a:avLst/>
          </a:prstGeom>
          <a:gradFill>
            <a:gsLst>
              <a:gs pos="0">
                <a:schemeClr val="accent1">
                  <a:lumMod val="100000"/>
                  <a:alpha val="82000"/>
                </a:schemeClr>
              </a:gs>
              <a:gs pos="25000">
                <a:schemeClr val="accent1">
                  <a:alpha val="60000"/>
                </a:schemeClr>
              </a:gs>
              <a:gs pos="94000">
                <a:schemeClr val="bg2">
                  <a:lumMod val="75000"/>
                </a:schemeClr>
              </a:gs>
              <a:gs pos="100000">
                <a:schemeClr val="bg2">
                  <a:lumMod val="7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7F487851-BFAF-46D8-A1ED-50CAD6E46F5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325"/>
          <a:stretch/>
        </p:blipFill>
        <p:spPr>
          <a:xfrm flipH="1">
            <a:off x="0" y="1122301"/>
            <a:ext cx="9144000" cy="575052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6801" y="4058125"/>
            <a:ext cx="3604497" cy="972836"/>
          </a:xfrm>
        </p:spPr>
        <p:txBody>
          <a:bodyPr anchor="t">
            <a:normAutofit fontScale="90000"/>
          </a:bodyPr>
          <a:lstStyle/>
          <a:p>
            <a:pPr algn="l">
              <a:lnSpc>
                <a:spcPct val="90000"/>
              </a:lnSpc>
            </a:pPr>
            <a:r>
              <a:rPr lang="en-US" sz="3600" dirty="0">
                <a:solidFill>
                  <a:srgbClr val="000000"/>
                </a:solidFill>
              </a:rPr>
              <a:t>HND Cyber Security</a:t>
            </a:r>
            <a:r>
              <a:rPr lang="en-US" sz="3100" dirty="0">
                <a:solidFill>
                  <a:srgbClr val="000000"/>
                </a:solidFill>
              </a:rPr>
              <a:t/>
            </a:r>
            <a:br>
              <a:rPr lang="en-US" sz="3100" dirty="0">
                <a:solidFill>
                  <a:srgbClr val="000000"/>
                </a:solidFill>
              </a:rPr>
            </a:br>
            <a:r>
              <a:rPr lang="en-US" sz="3100" dirty="0">
                <a:solidFill>
                  <a:srgbClr val="000000"/>
                </a:solidFill>
              </a:rPr>
              <a:t>joe.harkins@wcs.ac.uk</a:t>
            </a:r>
            <a:br>
              <a:rPr lang="en-US" sz="3100" dirty="0">
                <a:solidFill>
                  <a:srgbClr val="000000"/>
                </a:solidFill>
              </a:rPr>
            </a:br>
            <a:endParaRPr lang="en-US" sz="3100" dirty="0">
              <a:solidFill>
                <a:srgbClr val="00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7030" y="3429000"/>
            <a:ext cx="3604268" cy="629123"/>
          </a:xfrm>
        </p:spPr>
        <p:txBody>
          <a:bodyPr anchor="b">
            <a:normAutofit/>
          </a:bodyPr>
          <a:lstStyle/>
          <a:p>
            <a:pPr algn="l"/>
            <a:r>
              <a:rPr lang="en-US" sz="1350" dirty="0">
                <a:solidFill>
                  <a:srgbClr val="000000"/>
                </a:solidFill>
              </a:rPr>
              <a:t>		</a:t>
            </a:r>
          </a:p>
          <a:p>
            <a:pPr algn="l"/>
            <a:r>
              <a:rPr lang="en-US" sz="1800" dirty="0">
                <a:solidFill>
                  <a:srgbClr val="000000"/>
                </a:solidFill>
              </a:rPr>
              <a:t>Joe Harkins : Lead Developer</a:t>
            </a:r>
          </a:p>
        </p:txBody>
      </p:sp>
      <p:sp>
        <p:nvSpPr>
          <p:cNvPr id="16" name="Freeform 50">
            <a:extLst>
              <a:ext uri="{FF2B5EF4-FFF2-40B4-BE49-F238E27FC236}">
                <a16:creationId xmlns:a16="http://schemas.microsoft.com/office/drawing/2014/main" id="{13722DD7-BA73-4776-93A3-94491FEF726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73441" y="1608355"/>
            <a:ext cx="4570559" cy="5249645"/>
          </a:xfrm>
          <a:custGeom>
            <a:avLst/>
            <a:gdLst>
              <a:gd name="connsiteX0" fmla="*/ 3299930 w 5464879"/>
              <a:gd name="connsiteY0" fmla="*/ 0 h 6276841"/>
              <a:gd name="connsiteX1" fmla="*/ 5398992 w 5464879"/>
              <a:gd name="connsiteY1" fmla="*/ 753544 h 6276841"/>
              <a:gd name="connsiteX2" fmla="*/ 5464879 w 5464879"/>
              <a:gd name="connsiteY2" fmla="*/ 813426 h 6276841"/>
              <a:gd name="connsiteX3" fmla="*/ 5464879 w 5464879"/>
              <a:gd name="connsiteY3" fmla="*/ 5786434 h 6276841"/>
              <a:gd name="connsiteX4" fmla="*/ 5398992 w 5464879"/>
              <a:gd name="connsiteY4" fmla="*/ 5846317 h 6276841"/>
              <a:gd name="connsiteX5" fmla="*/ 4872873 w 5464879"/>
              <a:gd name="connsiteY5" fmla="*/ 6201577 h 6276841"/>
              <a:gd name="connsiteX6" fmla="*/ 4716632 w 5464879"/>
              <a:gd name="connsiteY6" fmla="*/ 6276841 h 6276841"/>
              <a:gd name="connsiteX7" fmla="*/ 1883227 w 5464879"/>
              <a:gd name="connsiteY7" fmla="*/ 6276841 h 6276841"/>
              <a:gd name="connsiteX8" fmla="*/ 1726987 w 5464879"/>
              <a:gd name="connsiteY8" fmla="*/ 6201577 h 6276841"/>
              <a:gd name="connsiteX9" fmla="*/ 0 w 5464879"/>
              <a:gd name="connsiteY9" fmla="*/ 3299930 h 6276841"/>
              <a:gd name="connsiteX10" fmla="*/ 3299930 w 5464879"/>
              <a:gd name="connsiteY10" fmla="*/ 0 h 62768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464879" h="6276841">
                <a:moveTo>
                  <a:pt x="3299930" y="0"/>
                </a:moveTo>
                <a:cubicBezTo>
                  <a:pt x="4097274" y="0"/>
                  <a:pt x="4828569" y="282789"/>
                  <a:pt x="5398992" y="753544"/>
                </a:cubicBezTo>
                <a:lnTo>
                  <a:pt x="5464879" y="813426"/>
                </a:lnTo>
                <a:lnTo>
                  <a:pt x="5464879" y="5786434"/>
                </a:lnTo>
                <a:lnTo>
                  <a:pt x="5398992" y="5846317"/>
                </a:lnTo>
                <a:cubicBezTo>
                  <a:pt x="5236014" y="5980818"/>
                  <a:pt x="5059904" y="6099975"/>
                  <a:pt x="4872873" y="6201577"/>
                </a:cubicBezTo>
                <a:lnTo>
                  <a:pt x="4716632" y="6276841"/>
                </a:lnTo>
                <a:lnTo>
                  <a:pt x="1883227" y="6276841"/>
                </a:lnTo>
                <a:lnTo>
                  <a:pt x="1726987" y="6201577"/>
                </a:lnTo>
                <a:cubicBezTo>
                  <a:pt x="698316" y="5642769"/>
                  <a:pt x="0" y="4552900"/>
                  <a:pt x="0" y="3299930"/>
                </a:cubicBezTo>
                <a:cubicBezTo>
                  <a:pt x="0" y="1477429"/>
                  <a:pt x="1477429" y="0"/>
                  <a:pt x="3299930" y="0"/>
                </a:cubicBezTo>
                <a:close/>
              </a:path>
            </a:pathLst>
          </a:custGeom>
          <a:solidFill>
            <a:srgbClr val="FFFFFF"/>
          </a:solidFill>
          <a:ln>
            <a:gradFill>
              <a:gsLst>
                <a:gs pos="0">
                  <a:schemeClr val="accent1">
                    <a:lumMod val="40000"/>
                    <a:lumOff val="60000"/>
                  </a:schemeClr>
                </a:gs>
                <a:gs pos="23000">
                  <a:schemeClr val="accent1">
                    <a:lumMod val="45000"/>
                    <a:lumOff val="55000"/>
                  </a:schemeClr>
                </a:gs>
                <a:gs pos="83000">
                  <a:schemeClr val="bg2">
                    <a:lumMod val="75000"/>
                  </a:schemeClr>
                </a:gs>
                <a:gs pos="100000">
                  <a:schemeClr val="bg2">
                    <a:lumMod val="75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pic>
        <p:nvPicPr>
          <p:cNvPr id="9" name="Graphic 8" descr="Lock">
            <a:extLst>
              <a:ext uri="{FF2B5EF4-FFF2-40B4-BE49-F238E27FC236}">
                <a16:creationId xmlns:a16="http://schemas.microsoft.com/office/drawing/2014/main" id="{8182F9F5-1BC5-457D-921E-2664D123B5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5424681" y="2708150"/>
            <a:ext cx="3463967" cy="346396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010734" y="6198445"/>
            <a:ext cx="37197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1600">
                <a:solidFill>
                  <a:schemeClr val="tx1">
                    <a:lumMod val="85000"/>
                    <a:lumOff val="15000"/>
                  </a:schemeClr>
                </a:solidFill>
              </a:rPr>
              <a:t>February 2020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06886"/>
            <a:ext cx="1420229" cy="75111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1911" y="0"/>
            <a:ext cx="8952089" cy="1143000"/>
          </a:xfrm>
        </p:spPr>
        <p:txBody>
          <a:bodyPr>
            <a:normAutofit fontScale="90000"/>
          </a:bodyPr>
          <a:lstStyle/>
          <a:p>
            <a:r>
              <a:rPr lang="en-GB" dirty="0"/>
              <a:t>HND Cyber Security </a:t>
            </a:r>
            <a:r>
              <a:rPr lang="en-GB" sz="3100" dirty="0">
                <a:hlinkClick r:id="rId2"/>
              </a:rPr>
              <a:t>https://www.sqa.org.uk/sqa/files_ccc/GP8316.pdf</a:t>
            </a:r>
            <a:endParaRPr lang="en-GB" sz="3100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F376B435-41CE-4589-B156-0A755C060D7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725460" y="1417638"/>
            <a:ext cx="7594451" cy="5440362"/>
          </a:xfrm>
        </p:spPr>
      </p:pic>
    </p:spTree>
    <p:extLst>
      <p:ext uri="{BB962C8B-B14F-4D97-AF65-F5344CB8AC3E}">
        <p14:creationId xmlns:p14="http://schemas.microsoft.com/office/powerpoint/2010/main" val="2639062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FA67CD3-AB4E-4A7A-BEB8-53C445D8C44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726"/>
            <a:ext cx="4211157" cy="6858000"/>
          </a:xfrm>
          <a:prstGeom prst="rect">
            <a:avLst/>
          </a:prstGeom>
          <a:gradFill>
            <a:gsLst>
              <a:gs pos="0">
                <a:schemeClr val="accent1">
                  <a:lumMod val="100000"/>
                  <a:alpha val="82000"/>
                </a:schemeClr>
              </a:gs>
              <a:gs pos="25000">
                <a:schemeClr val="accent1">
                  <a:alpha val="60000"/>
                </a:schemeClr>
              </a:gs>
              <a:gs pos="94000">
                <a:schemeClr val="bg2">
                  <a:lumMod val="75000"/>
                </a:schemeClr>
              </a:gs>
              <a:gs pos="100000">
                <a:schemeClr val="bg2">
                  <a:lumMod val="7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7CF545F-9C2E-4446-97CD-AD92990C2B6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0578" y="802955"/>
            <a:ext cx="3733482" cy="145405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 defTabSz="914400">
              <a:lnSpc>
                <a:spcPct val="90000"/>
              </a:lnSpc>
            </a:pPr>
            <a:r>
              <a:rPr lang="en-US" sz="3100" kern="1200">
                <a:solidFill>
                  <a:srgbClr val="000000"/>
                </a:solidFill>
                <a:latin typeface="+mj-lt"/>
                <a:ea typeface="+mj-ea"/>
                <a:cs typeface="+mj-cs"/>
              </a:rPr>
              <a:t>HNC/D Cyber at West College Scotland</a:t>
            </a:r>
          </a:p>
        </p:txBody>
      </p:sp>
      <p:sp>
        <p:nvSpPr>
          <p:cNvPr id="14" name="Freeform 62">
            <a:extLst>
              <a:ext uri="{FF2B5EF4-FFF2-40B4-BE49-F238E27FC236}">
                <a16:creationId xmlns:a16="http://schemas.microsoft.com/office/drawing/2014/main" id="{339C8D78-A644-462F-B674-F440635E535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738619"/>
            <a:ext cx="3750328" cy="5400962"/>
          </a:xfrm>
          <a:custGeom>
            <a:avLst/>
            <a:gdLst>
              <a:gd name="connsiteX0" fmla="*/ 2299956 w 5000438"/>
              <a:gd name="connsiteY0" fmla="*/ 0 h 5400962"/>
              <a:gd name="connsiteX1" fmla="*/ 5000438 w 5000438"/>
              <a:gd name="connsiteY1" fmla="*/ 2700481 h 5400962"/>
              <a:gd name="connsiteX2" fmla="*/ 2299956 w 5000438"/>
              <a:gd name="connsiteY2" fmla="*/ 5400962 h 5400962"/>
              <a:gd name="connsiteX3" fmla="*/ 60675 w 5000438"/>
              <a:gd name="connsiteY3" fmla="*/ 4210346 h 5400962"/>
              <a:gd name="connsiteX4" fmla="*/ 0 w 5000438"/>
              <a:gd name="connsiteY4" fmla="*/ 4110472 h 5400962"/>
              <a:gd name="connsiteX5" fmla="*/ 0 w 5000438"/>
              <a:gd name="connsiteY5" fmla="*/ 1290491 h 5400962"/>
              <a:gd name="connsiteX6" fmla="*/ 60675 w 5000438"/>
              <a:gd name="connsiteY6" fmla="*/ 1190617 h 5400962"/>
              <a:gd name="connsiteX7" fmla="*/ 2299956 w 5000438"/>
              <a:gd name="connsiteY7" fmla="*/ 0 h 5400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000438" h="5400962">
                <a:moveTo>
                  <a:pt x="2299956" y="0"/>
                </a:moveTo>
                <a:cubicBezTo>
                  <a:pt x="3791390" y="0"/>
                  <a:pt x="5000438" y="1209047"/>
                  <a:pt x="5000438" y="2700481"/>
                </a:cubicBezTo>
                <a:cubicBezTo>
                  <a:pt x="5000438" y="4191915"/>
                  <a:pt x="3791390" y="5400962"/>
                  <a:pt x="2299956" y="5400962"/>
                </a:cubicBezTo>
                <a:cubicBezTo>
                  <a:pt x="1367810" y="5400962"/>
                  <a:pt x="545971" y="4928678"/>
                  <a:pt x="60675" y="4210346"/>
                </a:cubicBezTo>
                <a:lnTo>
                  <a:pt x="0" y="4110472"/>
                </a:lnTo>
                <a:lnTo>
                  <a:pt x="0" y="1290491"/>
                </a:lnTo>
                <a:lnTo>
                  <a:pt x="60675" y="1190617"/>
                </a:lnTo>
                <a:cubicBezTo>
                  <a:pt x="545971" y="472284"/>
                  <a:pt x="1367810" y="0"/>
                  <a:pt x="2299956" y="0"/>
                </a:cubicBezTo>
                <a:close/>
              </a:path>
            </a:pathLst>
          </a:custGeom>
          <a:solidFill>
            <a:srgbClr val="FFFFFF"/>
          </a:solidFill>
          <a:ln>
            <a:gradFill>
              <a:gsLst>
                <a:gs pos="0">
                  <a:schemeClr val="accent1">
                    <a:lumMod val="40000"/>
                    <a:lumOff val="60000"/>
                  </a:schemeClr>
                </a:gs>
                <a:gs pos="23000">
                  <a:schemeClr val="accent1">
                    <a:lumMod val="45000"/>
                    <a:lumOff val="55000"/>
                  </a:schemeClr>
                </a:gs>
                <a:gs pos="83000">
                  <a:schemeClr val="bg2">
                    <a:lumMod val="85000"/>
                  </a:schemeClr>
                </a:gs>
                <a:gs pos="100000">
                  <a:schemeClr val="bg2">
                    <a:lumMod val="85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011" y="2972216"/>
            <a:ext cx="2746374" cy="933767"/>
          </a:xfrm>
          <a:prstGeom prst="rect">
            <a:avLst/>
          </a:prstGeom>
        </p:spPr>
      </p:pic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3750328" y="1842868"/>
            <a:ext cx="4929438" cy="488148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-228600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400" u="sng" dirty="0">
                <a:solidFill>
                  <a:srgbClr val="000000"/>
                </a:solidFill>
              </a:rPr>
              <a:t>Greenock Campus</a:t>
            </a:r>
          </a:p>
          <a:p>
            <a:pPr marL="0" indent="-228600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400" u="sng" dirty="0">
                <a:solidFill>
                  <a:srgbClr val="000000"/>
                </a:solidFill>
              </a:rPr>
              <a:t>Introduced HNC August 2018</a:t>
            </a:r>
          </a:p>
          <a:p>
            <a:pPr indent="-228600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</a:rPr>
              <a:t>Background: HNC Computing was failing</a:t>
            </a:r>
          </a:p>
          <a:p>
            <a:pPr indent="-228600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</a:rPr>
              <a:t>Recruitment: 40 students enrolled</a:t>
            </a:r>
          </a:p>
          <a:p>
            <a:pPr indent="-228600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</a:rPr>
              <a:t>Advertising: limited</a:t>
            </a:r>
          </a:p>
          <a:p>
            <a:pPr indent="-228600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</a:rPr>
              <a:t>Feedback: Good</a:t>
            </a:r>
          </a:p>
          <a:p>
            <a:pPr indent="-228600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</a:rPr>
              <a:t>Staffing </a:t>
            </a:r>
          </a:p>
          <a:p>
            <a:pPr indent="-228600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</a:rPr>
              <a:t>Resources</a:t>
            </a:r>
          </a:p>
        </p:txBody>
      </p:sp>
    </p:spTree>
    <p:extLst>
      <p:ext uri="{BB962C8B-B14F-4D97-AF65-F5344CB8AC3E}">
        <p14:creationId xmlns:p14="http://schemas.microsoft.com/office/powerpoint/2010/main" val="3318398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FA67CD3-AB4E-4A7A-BEB8-53C445D8C44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726"/>
            <a:ext cx="4211157" cy="6858000"/>
          </a:xfrm>
          <a:prstGeom prst="rect">
            <a:avLst/>
          </a:prstGeom>
          <a:gradFill>
            <a:gsLst>
              <a:gs pos="0">
                <a:schemeClr val="accent1">
                  <a:lumMod val="100000"/>
                  <a:alpha val="82000"/>
                </a:schemeClr>
              </a:gs>
              <a:gs pos="25000">
                <a:schemeClr val="accent1">
                  <a:alpha val="60000"/>
                </a:schemeClr>
              </a:gs>
              <a:gs pos="94000">
                <a:schemeClr val="bg2">
                  <a:lumMod val="75000"/>
                </a:schemeClr>
              </a:gs>
              <a:gs pos="100000">
                <a:schemeClr val="bg2">
                  <a:lumMod val="7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7CF545F-9C2E-4446-97CD-AD92990C2B6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68386" y="75929"/>
            <a:ext cx="6075614" cy="145405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 defTabSz="914400">
              <a:lnSpc>
                <a:spcPct val="90000"/>
              </a:lnSpc>
            </a:pPr>
            <a:r>
              <a:rPr lang="en-US" sz="2800" kern="1200" dirty="0">
                <a:solidFill>
                  <a:srgbClr val="000000"/>
                </a:solidFill>
                <a:latin typeface="+mj-lt"/>
                <a:ea typeface="+mj-ea"/>
                <a:cs typeface="+mj-cs"/>
              </a:rPr>
              <a:t>HNC/D Cyber at West College Scotland</a:t>
            </a:r>
          </a:p>
        </p:txBody>
      </p:sp>
      <p:sp>
        <p:nvSpPr>
          <p:cNvPr id="14" name="Freeform 62">
            <a:extLst>
              <a:ext uri="{FF2B5EF4-FFF2-40B4-BE49-F238E27FC236}">
                <a16:creationId xmlns:a16="http://schemas.microsoft.com/office/drawing/2014/main" id="{339C8D78-A644-462F-B674-F440635E535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738619"/>
            <a:ext cx="3750328" cy="5400962"/>
          </a:xfrm>
          <a:custGeom>
            <a:avLst/>
            <a:gdLst>
              <a:gd name="connsiteX0" fmla="*/ 2299956 w 5000438"/>
              <a:gd name="connsiteY0" fmla="*/ 0 h 5400962"/>
              <a:gd name="connsiteX1" fmla="*/ 5000438 w 5000438"/>
              <a:gd name="connsiteY1" fmla="*/ 2700481 h 5400962"/>
              <a:gd name="connsiteX2" fmla="*/ 2299956 w 5000438"/>
              <a:gd name="connsiteY2" fmla="*/ 5400962 h 5400962"/>
              <a:gd name="connsiteX3" fmla="*/ 60675 w 5000438"/>
              <a:gd name="connsiteY3" fmla="*/ 4210346 h 5400962"/>
              <a:gd name="connsiteX4" fmla="*/ 0 w 5000438"/>
              <a:gd name="connsiteY4" fmla="*/ 4110472 h 5400962"/>
              <a:gd name="connsiteX5" fmla="*/ 0 w 5000438"/>
              <a:gd name="connsiteY5" fmla="*/ 1290491 h 5400962"/>
              <a:gd name="connsiteX6" fmla="*/ 60675 w 5000438"/>
              <a:gd name="connsiteY6" fmla="*/ 1190617 h 5400962"/>
              <a:gd name="connsiteX7" fmla="*/ 2299956 w 5000438"/>
              <a:gd name="connsiteY7" fmla="*/ 0 h 5400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000438" h="5400962">
                <a:moveTo>
                  <a:pt x="2299956" y="0"/>
                </a:moveTo>
                <a:cubicBezTo>
                  <a:pt x="3791390" y="0"/>
                  <a:pt x="5000438" y="1209047"/>
                  <a:pt x="5000438" y="2700481"/>
                </a:cubicBezTo>
                <a:cubicBezTo>
                  <a:pt x="5000438" y="4191915"/>
                  <a:pt x="3791390" y="5400962"/>
                  <a:pt x="2299956" y="5400962"/>
                </a:cubicBezTo>
                <a:cubicBezTo>
                  <a:pt x="1367810" y="5400962"/>
                  <a:pt x="545971" y="4928678"/>
                  <a:pt x="60675" y="4210346"/>
                </a:cubicBezTo>
                <a:lnTo>
                  <a:pt x="0" y="4110472"/>
                </a:lnTo>
                <a:lnTo>
                  <a:pt x="0" y="1290491"/>
                </a:lnTo>
                <a:lnTo>
                  <a:pt x="60675" y="1190617"/>
                </a:lnTo>
                <a:cubicBezTo>
                  <a:pt x="545971" y="472284"/>
                  <a:pt x="1367810" y="0"/>
                  <a:pt x="2299956" y="0"/>
                </a:cubicBezTo>
                <a:close/>
              </a:path>
            </a:pathLst>
          </a:custGeom>
          <a:solidFill>
            <a:srgbClr val="FFFFFF"/>
          </a:solidFill>
          <a:ln>
            <a:gradFill>
              <a:gsLst>
                <a:gs pos="0">
                  <a:schemeClr val="accent1">
                    <a:lumMod val="40000"/>
                    <a:lumOff val="60000"/>
                  </a:schemeClr>
                </a:gs>
                <a:gs pos="23000">
                  <a:schemeClr val="accent1">
                    <a:lumMod val="45000"/>
                    <a:lumOff val="55000"/>
                  </a:schemeClr>
                </a:gs>
                <a:gs pos="83000">
                  <a:schemeClr val="bg2">
                    <a:lumMod val="85000"/>
                  </a:schemeClr>
                </a:gs>
                <a:gs pos="100000">
                  <a:schemeClr val="bg2">
                    <a:lumMod val="85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011" y="2972216"/>
            <a:ext cx="2746374" cy="933767"/>
          </a:xfrm>
          <a:prstGeom prst="rect">
            <a:avLst/>
          </a:prstGeom>
        </p:spPr>
      </p:pic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3750328" y="1365956"/>
            <a:ext cx="5314649" cy="5495770"/>
          </a:xfrm>
        </p:spPr>
        <p:txBody>
          <a:bodyPr vert="horz" lIns="91440" tIns="45720" rIns="91440" bIns="45720" rtlCol="0" anchor="ctr">
            <a:normAutofit lnSpcReduction="10000"/>
          </a:bodyPr>
          <a:lstStyle/>
          <a:p>
            <a:pPr marL="0" indent="-228600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u="sng" dirty="0">
                <a:solidFill>
                  <a:srgbClr val="000000"/>
                </a:solidFill>
              </a:rPr>
              <a:t>Clydebank Campus</a:t>
            </a:r>
          </a:p>
          <a:p>
            <a:pPr indent="-228600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</a:rPr>
              <a:t>Introduced NPA Cyber Security: Schools, NQs. </a:t>
            </a:r>
          </a:p>
          <a:p>
            <a:pPr indent="-228600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</a:rPr>
              <a:t>Introduced current Cyber Units to HNCs HNDs over last 3 years</a:t>
            </a:r>
          </a:p>
          <a:p>
            <a:pPr indent="-228600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</a:rPr>
              <a:t>Advertised “With Cyber Security”</a:t>
            </a:r>
          </a:p>
          <a:p>
            <a:pPr indent="-228600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</a:rPr>
              <a:t>Recruitment for HNC Cyber Security August 19 Start:</a:t>
            </a:r>
          </a:p>
          <a:p>
            <a:pPr lvl="1" indent="-228600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0000"/>
                </a:solidFill>
              </a:rPr>
              <a:t>40 Unconditional Offers from almost 100 applications</a:t>
            </a:r>
          </a:p>
          <a:p>
            <a:pPr lvl="1" indent="-228600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0000"/>
                </a:solidFill>
              </a:rPr>
              <a:t>Marketing: SQA Video Launch</a:t>
            </a:r>
          </a:p>
          <a:p>
            <a:pPr lvl="1" indent="-228600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0000"/>
                </a:solidFill>
              </a:rPr>
              <a:t>Guest Lectures</a:t>
            </a:r>
          </a:p>
          <a:p>
            <a:pPr lvl="1" indent="-228600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1700" dirty="0">
              <a:solidFill>
                <a:srgbClr val="000000"/>
              </a:solidFill>
            </a:endParaRPr>
          </a:p>
          <a:p>
            <a:pPr lvl="1" indent="-228600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17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03379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For the HNC there were suggested ‘streams’ or ‘themes’</a:t>
            </a:r>
          </a:p>
        </p:txBody>
      </p:sp>
      <p:pic>
        <p:nvPicPr>
          <p:cNvPr id="4" name="Content Placeholder 3" descr="Screen Clipping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857" y="1417638"/>
            <a:ext cx="8926285" cy="5040229"/>
          </a:xfrm>
        </p:spPr>
      </p:pic>
    </p:spTree>
    <p:extLst>
      <p:ext uri="{BB962C8B-B14F-4D97-AF65-F5344CB8AC3E}">
        <p14:creationId xmlns:p14="http://schemas.microsoft.com/office/powerpoint/2010/main" val="37520938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3" descr="Screen Clippi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944" y="386292"/>
            <a:ext cx="8948056" cy="4925935"/>
          </a:xfrm>
        </p:spPr>
      </p:pic>
    </p:spTree>
    <p:extLst>
      <p:ext uri="{BB962C8B-B14F-4D97-AF65-F5344CB8AC3E}">
        <p14:creationId xmlns:p14="http://schemas.microsoft.com/office/powerpoint/2010/main" val="28907197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3" descr="Screen Clippi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216" y="0"/>
            <a:ext cx="8154539" cy="3592286"/>
          </a:xfrm>
        </p:spPr>
      </p:pic>
      <p:pic>
        <p:nvPicPr>
          <p:cNvPr id="5" name="Picture 4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216" y="3374570"/>
            <a:ext cx="7992591" cy="3483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10293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3" descr="Screen Clippi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171" y="61539"/>
            <a:ext cx="7260772" cy="6789383"/>
          </a:xfrm>
        </p:spPr>
      </p:pic>
    </p:spTree>
    <p:extLst>
      <p:ext uri="{BB962C8B-B14F-4D97-AF65-F5344CB8AC3E}">
        <p14:creationId xmlns:p14="http://schemas.microsoft.com/office/powerpoint/2010/main" val="26170746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B854194-185D-494D-905C-7C7CB2E30F6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56158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4F5FA0D-0104-4987-8241-EFF7C85B88D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3999" cy="6858000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897127E-6CEF-446C-BE87-93B7C46E49D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0059" y="2053641"/>
            <a:ext cx="2751871" cy="276009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 defTabSz="914400">
              <a:lnSpc>
                <a:spcPct val="90000"/>
              </a:lnSpc>
            </a:pPr>
            <a:r>
              <a:rPr lang="en-US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Resources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711989" y="801866"/>
            <a:ext cx="5206927" cy="5230634"/>
          </a:xfrm>
        </p:spPr>
        <p:txBody>
          <a:bodyPr vert="horz" lIns="91440" tIns="45720" rIns="91440" bIns="45720" rtlCol="0" anchor="ctr">
            <a:noAutofit/>
          </a:bodyPr>
          <a:lstStyle/>
          <a:p>
            <a:pPr indent="-228600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</a:rPr>
              <a:t>Digital Skills Partnership: Materials have been created for</a:t>
            </a:r>
          </a:p>
          <a:p>
            <a:pPr lvl="1" indent="-228600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0000"/>
                </a:solidFill>
              </a:rPr>
              <a:t>Digital Forensics and Data Security</a:t>
            </a:r>
          </a:p>
          <a:p>
            <a:pPr lvl="1" indent="-228600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0000"/>
                </a:solidFill>
              </a:rPr>
              <a:t>Data Security</a:t>
            </a:r>
          </a:p>
          <a:p>
            <a:pPr lvl="1" indent="-228600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0000"/>
                </a:solidFill>
                <a:hlinkClick r:id="rId3"/>
              </a:rPr>
              <a:t>https://www.dropbox.com/sh/zn0jiwm0qd4uoix/AAAQ4KuSXHPvUZv0zxk1C4w3a?dl=0</a:t>
            </a:r>
            <a:endParaRPr lang="en-US" sz="2800" dirty="0">
              <a:solidFill>
                <a:srgbClr val="000000"/>
              </a:solidFill>
            </a:endParaRPr>
          </a:p>
          <a:p>
            <a:pPr indent="-228600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</a:rPr>
              <a:t>Cisco </a:t>
            </a:r>
            <a:r>
              <a:rPr lang="en-US" dirty="0" err="1">
                <a:solidFill>
                  <a:srgbClr val="000000"/>
                </a:solidFill>
              </a:rPr>
              <a:t>Netacad</a:t>
            </a:r>
            <a:endParaRPr lang="en-US" dirty="0">
              <a:solidFill>
                <a:srgbClr val="000000"/>
              </a:solidFill>
            </a:endParaRPr>
          </a:p>
          <a:p>
            <a:pPr indent="-228600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</a:rPr>
              <a:t>Fortinet  Academy</a:t>
            </a:r>
          </a:p>
          <a:p>
            <a:pPr indent="-228600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</a:rPr>
              <a:t>Palo Alto</a:t>
            </a:r>
          </a:p>
          <a:p>
            <a:pPr indent="-228600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</a:rPr>
              <a:t>Cloud computing: </a:t>
            </a:r>
          </a:p>
          <a:p>
            <a:pPr lvl="1" indent="-228600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0000"/>
                </a:solidFill>
              </a:rPr>
              <a:t>portal.azure.com</a:t>
            </a:r>
          </a:p>
          <a:p>
            <a:pPr lvl="1" indent="-228600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0000"/>
                </a:solidFill>
              </a:rPr>
              <a:t>AWS</a:t>
            </a:r>
          </a:p>
          <a:p>
            <a:pPr lvl="1" indent="-228600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0000"/>
                </a:solidFill>
              </a:rPr>
              <a:t>Oracle </a:t>
            </a:r>
          </a:p>
        </p:txBody>
      </p:sp>
    </p:spTree>
    <p:extLst>
      <p:ext uri="{BB962C8B-B14F-4D97-AF65-F5344CB8AC3E}">
        <p14:creationId xmlns:p14="http://schemas.microsoft.com/office/powerpoint/2010/main" val="1791299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Resources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78178" y="1192918"/>
            <a:ext cx="7554686" cy="5665082"/>
          </a:xfrm>
        </p:spPr>
        <p:txBody>
          <a:bodyPr>
            <a:normAutofit fontScale="92500" lnSpcReduction="10000"/>
          </a:bodyPr>
          <a:lstStyle/>
          <a:p>
            <a:r>
              <a:rPr lang="en-GB" dirty="0"/>
              <a:t>Digital Skills Partnership: Materials have been created for</a:t>
            </a:r>
          </a:p>
          <a:p>
            <a:pPr lvl="1"/>
            <a:r>
              <a:rPr lang="en-GB" dirty="0"/>
              <a:t>Digital Forensics </a:t>
            </a:r>
          </a:p>
          <a:p>
            <a:pPr marL="457200" lvl="1" indent="0">
              <a:buNone/>
            </a:pPr>
            <a:r>
              <a:rPr lang="en-GB" dirty="0"/>
              <a:t>Off the shelf resources from DSP</a:t>
            </a:r>
          </a:p>
          <a:p>
            <a:pPr marL="457200" lvl="1" indent="0">
              <a:buNone/>
            </a:pPr>
            <a:r>
              <a:rPr lang="en-GB" dirty="0"/>
              <a:t>Numerous real-life cases (following crown prosecution service and procurator fiscal)</a:t>
            </a:r>
          </a:p>
          <a:p>
            <a:pPr lvl="1">
              <a:buFontTx/>
              <a:buChar char="-"/>
            </a:pPr>
            <a:r>
              <a:rPr lang="en-GB" dirty="0"/>
              <a:t>FTK Imager to capture RAM and HDDs</a:t>
            </a:r>
          </a:p>
          <a:p>
            <a:pPr lvl="1">
              <a:buFontTx/>
              <a:buChar char="-"/>
            </a:pPr>
            <a:r>
              <a:rPr lang="en-GB" dirty="0"/>
              <a:t>Need admin rights</a:t>
            </a:r>
          </a:p>
          <a:p>
            <a:pPr>
              <a:buFontTx/>
              <a:buChar char="-"/>
            </a:pPr>
            <a:r>
              <a:rPr lang="en-GB" dirty="0"/>
              <a:t>Kali Linux and all its tools (run on virtualisation software) Oracle Virtual seems to work well. </a:t>
            </a:r>
          </a:p>
          <a:p>
            <a:pPr marL="457200" lvl="1" indent="0">
              <a:buNone/>
            </a:pPr>
            <a:r>
              <a:rPr lang="en-GB" dirty="0"/>
              <a:t>Autopsy</a:t>
            </a:r>
          </a:p>
          <a:p>
            <a:pPr marL="457200" lvl="1" indent="0">
              <a:buNone/>
            </a:pPr>
            <a:r>
              <a:rPr lang="en-GB" dirty="0" err="1"/>
              <a:t>Chromeensics</a:t>
            </a:r>
            <a:endParaRPr lang="en-GB" dirty="0"/>
          </a:p>
          <a:p>
            <a:pPr marL="457200" lvl="1" indent="0">
              <a:buNone/>
            </a:pPr>
            <a:r>
              <a:rPr lang="en-GB" dirty="0"/>
              <a:t>Guest Speakers</a:t>
            </a:r>
          </a:p>
          <a:p>
            <a:pPr lvl="1"/>
            <a:r>
              <a:rPr lang="en-GB" dirty="0"/>
              <a:t>and Data Security</a:t>
            </a:r>
          </a:p>
          <a:p>
            <a:pPr lvl="1"/>
            <a:endParaRPr lang="en-GB" dirty="0"/>
          </a:p>
          <a:p>
            <a:pPr marL="0" indent="0">
              <a:buNone/>
            </a:pPr>
            <a:endParaRPr lang="en-GB" dirty="0"/>
          </a:p>
          <a:p>
            <a:endParaRPr lang="en-GB" dirty="0"/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722397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Resources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78178" y="1192918"/>
            <a:ext cx="7554686" cy="5665082"/>
          </a:xfrm>
        </p:spPr>
        <p:txBody>
          <a:bodyPr>
            <a:normAutofit/>
          </a:bodyPr>
          <a:lstStyle/>
          <a:p>
            <a:pPr lvl="1"/>
            <a:endParaRPr lang="en-GB" dirty="0"/>
          </a:p>
          <a:p>
            <a:endParaRPr lang="en-GB" dirty="0"/>
          </a:p>
          <a:p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6B5C785-D0A6-4EBD-A417-BC524986FF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5100" y="1447359"/>
            <a:ext cx="3943531" cy="4362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42628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Resources - Cisco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Netacad.com</a:t>
            </a:r>
          </a:p>
        </p:txBody>
      </p:sp>
      <p:pic>
        <p:nvPicPr>
          <p:cNvPr id="4" name="Picture 3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96809"/>
            <a:ext cx="9144000" cy="4661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68702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01115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773652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3" descr="Screen Clippi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58972" cy="6858000"/>
          </a:xfrm>
        </p:spPr>
      </p:pic>
    </p:spTree>
    <p:extLst>
      <p:ext uri="{BB962C8B-B14F-4D97-AF65-F5344CB8AC3E}">
        <p14:creationId xmlns:p14="http://schemas.microsoft.com/office/powerpoint/2010/main" val="5582051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74638"/>
            <a:ext cx="9144000" cy="6375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1560515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74638"/>
            <a:ext cx="9144000" cy="63478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1715390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9C1768-869E-45BF-998F-D289CE0013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Conclusions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84B028-7F85-4B73-B7AC-F1BE16F0B3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/>
              <a:t>Work in Progress</a:t>
            </a:r>
          </a:p>
          <a:p>
            <a:r>
              <a:rPr lang="en-GB" dirty="0"/>
              <a:t>Challenging</a:t>
            </a:r>
          </a:p>
          <a:p>
            <a:r>
              <a:rPr lang="en-GB" dirty="0"/>
              <a:t>Evolution not revolution</a:t>
            </a:r>
          </a:p>
          <a:p>
            <a:r>
              <a:rPr lang="en-GB"/>
              <a:t>PDA</a:t>
            </a:r>
            <a:endParaRPr lang="en-GB" dirty="0"/>
          </a:p>
          <a:p>
            <a:pPr marL="0" indent="0">
              <a:buNone/>
            </a:pPr>
            <a:endParaRPr lang="en-GB" dirty="0"/>
          </a:p>
          <a:p>
            <a:r>
              <a:rPr lang="en-GB" dirty="0"/>
              <a:t>Joint working/communication group?</a:t>
            </a:r>
          </a:p>
          <a:p>
            <a:endParaRPr lang="en-GB" dirty="0"/>
          </a:p>
          <a:p>
            <a:r>
              <a:rPr lang="en-GB" dirty="0"/>
              <a:t>Thank you for attending</a:t>
            </a:r>
          </a:p>
        </p:txBody>
      </p:sp>
    </p:spTree>
    <p:extLst>
      <p:ext uri="{BB962C8B-B14F-4D97-AF65-F5344CB8AC3E}">
        <p14:creationId xmlns:p14="http://schemas.microsoft.com/office/powerpoint/2010/main" val="16019357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5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A6889D32F4EA64DBE11090910777AB4" ma:contentTypeVersion="12" ma:contentTypeDescription="Create a new document." ma:contentTypeScope="" ma:versionID="c4473a39d41997686d0f29e102e4510a">
  <xsd:schema xmlns:xsd="http://www.w3.org/2001/XMLSchema" xmlns:xs="http://www.w3.org/2001/XMLSchema" xmlns:p="http://schemas.microsoft.com/office/2006/metadata/properties" xmlns:ns3="b6b617b9-9ca4-4468-ace0-a97d5ac4c514" xmlns:ns4="39cf1884-e5ca-483b-bc7d-8dd3faa2e70f" targetNamespace="http://schemas.microsoft.com/office/2006/metadata/properties" ma:root="true" ma:fieldsID="0f8e88f287e9746530ba46fffb96a5ba" ns3:_="" ns4:_="">
    <xsd:import namespace="b6b617b9-9ca4-4468-ace0-a97d5ac4c514"/>
    <xsd:import namespace="39cf1884-e5ca-483b-bc7d-8dd3faa2e70f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6b617b9-9ca4-4468-ace0-a97d5ac4c51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9cf1884-e5ca-483b-bc7d-8dd3faa2e70f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5B0D6258-7CC0-4885-AE54-6B12AA90C3F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6b617b9-9ca4-4468-ace0-a97d5ac4c514"/>
    <ds:schemaRef ds:uri="39cf1884-e5ca-483b-bc7d-8dd3faa2e70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26BF6E5B-1D0E-4751-9FA2-54F11AFB84F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957A4FB-58F9-420A-9403-6C8D38112878}">
  <ds:schemaRefs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http://schemas.microsoft.com/office/2006/documentManagement/types"/>
    <ds:schemaRef ds:uri="http://www.w3.org/XML/1998/namespace"/>
    <ds:schemaRef ds:uri="http://schemas.microsoft.com/office/2006/metadata/properties"/>
    <ds:schemaRef ds:uri="http://purl.org/dc/elements/1.1/"/>
    <ds:schemaRef ds:uri="http://purl.org/dc/terms/"/>
    <ds:schemaRef ds:uri="39cf1884-e5ca-483b-bc7d-8dd3faa2e70f"/>
    <ds:schemaRef ds:uri="b6b617b9-9ca4-4468-ace0-a97d5ac4c514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252</Words>
  <Application>Microsoft Office PowerPoint</Application>
  <PresentationFormat>On-screen Show (4:3)</PresentationFormat>
  <Paragraphs>66</Paragraphs>
  <Slides>17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17</vt:i4>
      </vt:variant>
    </vt:vector>
  </HeadingPairs>
  <TitlesOfParts>
    <vt:vector size="23" baseType="lpstr">
      <vt:lpstr>Arial</vt:lpstr>
      <vt:lpstr>Calibri</vt:lpstr>
      <vt:lpstr>Office Theme</vt:lpstr>
      <vt:lpstr>3_Office Theme</vt:lpstr>
      <vt:lpstr>2_Office Theme</vt:lpstr>
      <vt:lpstr>5_Office Theme</vt:lpstr>
      <vt:lpstr>HND Cyber Security joe.harkins@wcs.ac.uk </vt:lpstr>
      <vt:lpstr>HND Cyber Security https://www.sqa.org.uk/sqa/files_ccc/GP8316.pdf</vt:lpstr>
      <vt:lpstr>HNC/D Cyber at West College Scotland</vt:lpstr>
      <vt:lpstr>HNC/D Cyber at West College Scotland</vt:lpstr>
      <vt:lpstr>For the HNC there were suggested ‘streams’ or ‘themes’</vt:lpstr>
      <vt:lpstr>PowerPoint Presentation</vt:lpstr>
      <vt:lpstr>PowerPoint Presentation</vt:lpstr>
      <vt:lpstr>PowerPoint Presentation</vt:lpstr>
      <vt:lpstr>Resources</vt:lpstr>
      <vt:lpstr>Resources</vt:lpstr>
      <vt:lpstr>Resources</vt:lpstr>
      <vt:lpstr>Resources - Cisco</vt:lpstr>
      <vt:lpstr>PowerPoint Presentation</vt:lpstr>
      <vt:lpstr>PowerPoint Presentation</vt:lpstr>
      <vt:lpstr>PowerPoint Presentation</vt:lpstr>
      <vt:lpstr>PowerPoint Presentation</vt:lpstr>
      <vt:lpstr>Conclusions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HND Cyber Security</dc:title>
  <dc:creator>Joe Harkins</dc:creator>
  <cp:lastModifiedBy>Rowan Thomson</cp:lastModifiedBy>
  <cp:revision>5</cp:revision>
  <dcterms:created xsi:type="dcterms:W3CDTF">2020-02-03T15:54:09Z</dcterms:created>
  <dcterms:modified xsi:type="dcterms:W3CDTF">2020-02-04T11:56:02Z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0x010100BA6889D32F4EA64DBE11090910777AB4</vt:lpwstr>
  </property>
</Properties>
</file>