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 id="2147483669" r:id="rId7"/>
    <p:sldMasterId id="2147483676" r:id="rId8"/>
  </p:sldMasterIdLst>
  <p:notesMasterIdLst>
    <p:notesMasterId r:id="rId20"/>
  </p:notesMasterIdLst>
  <p:sldIdLst>
    <p:sldId id="269" r:id="rId9"/>
    <p:sldId id="265" r:id="rId10"/>
    <p:sldId id="267" r:id="rId11"/>
    <p:sldId id="266" r:id="rId12"/>
    <p:sldId id="273" r:id="rId13"/>
    <p:sldId id="272" r:id="rId14"/>
    <p:sldId id="268" r:id="rId15"/>
    <p:sldId id="261" r:id="rId16"/>
    <p:sldId id="270" r:id="rId17"/>
    <p:sldId id="260"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3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64683" autoAdjust="0"/>
  </p:normalViewPr>
  <p:slideViewPr>
    <p:cSldViewPr snapToGrid="0">
      <p:cViewPr varScale="1">
        <p:scale>
          <a:sx n="55" d="100"/>
          <a:sy n="55"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8E46A-B59C-4A17-9056-F5ACF94EC9D6}" type="datetimeFigureOut">
              <a:rPr lang="en-US"/>
              <a:t>3/29/2016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526E3-6C65-4C59-9570-D7459F3F933D}" type="slidenum">
              <a:rPr lang="en-US"/>
              <a:t>‹#›</a:t>
            </a:fld>
            <a:endParaRPr lang="en-US"/>
          </a:p>
        </p:txBody>
      </p:sp>
    </p:spTree>
    <p:extLst>
      <p:ext uri="{BB962C8B-B14F-4D97-AF65-F5344CB8AC3E}">
        <p14:creationId xmlns:p14="http://schemas.microsoft.com/office/powerpoint/2010/main" val="166814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382E6B4F-C31C-4425-AF58-EA5DEBF64D23}" type="slidenum">
              <a:rPr kern="0">
                <a:solidFill>
                  <a:srgbClr val="000000"/>
                </a:solidFill>
              </a:rPr>
              <a:pPr algn="r">
                <a:defRPr sz="1800" b="0" i="0" u="none" strike="noStrike" kern="0" cap="none" spc="0" baseline="0">
                  <a:solidFill>
                    <a:srgbClr val="000000"/>
                  </a:solidFill>
                  <a:uFillTx/>
                </a:defRPr>
              </a:pPr>
              <a:t>1</a:t>
            </a:fld>
            <a:endParaRPr lang="en-GB" sz="1200" kern="0">
              <a:solidFill>
                <a:srgbClr val="000000"/>
              </a:solidFill>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AF047825-FAC7-4BED-91C1-03E014157D97}" type="slidenum">
              <a:rPr kern="0">
                <a:solidFill>
                  <a:srgbClr val="000000"/>
                </a:solidFill>
              </a:rPr>
              <a:pPr algn="r">
                <a:defRPr sz="1800" b="0" i="0" u="none" strike="noStrike" kern="0" cap="none" spc="0" baseline="0">
                  <a:solidFill>
                    <a:srgbClr val="000000"/>
                  </a:solidFill>
                  <a:uFillTx/>
                </a:defRPr>
              </a:pPr>
              <a:t>1</a:t>
            </a:fld>
            <a:endParaRPr lang="en-US" sz="1200" kern="0">
              <a:solidFill>
                <a:srgbClr val="000000"/>
              </a:solidFill>
            </a:endParaRPr>
          </a:p>
        </p:txBody>
      </p:sp>
    </p:spTree>
    <p:extLst>
      <p:ext uri="{BB962C8B-B14F-4D97-AF65-F5344CB8AC3E}">
        <p14:creationId xmlns:p14="http://schemas.microsoft.com/office/powerpoint/2010/main" val="255409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ECEFAD-4AA9-4B9A-AFC1-AAEC8F9BFCE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5689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526E3-6C65-4C59-9570-D7459F3F933D}" type="slidenum">
              <a:rPr lang="en-US" smtClean="0"/>
              <a:t>3</a:t>
            </a:fld>
            <a:endParaRPr lang="en-US"/>
          </a:p>
        </p:txBody>
      </p:sp>
    </p:spTree>
    <p:extLst>
      <p:ext uri="{BB962C8B-B14F-4D97-AF65-F5344CB8AC3E}">
        <p14:creationId xmlns:p14="http://schemas.microsoft.com/office/powerpoint/2010/main" val="266785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526E3-6C65-4C59-9570-D7459F3F933D}"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0519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526E3-6C65-4C59-9570-D7459F3F933D}" type="slidenum">
              <a:rPr lang="en-US" smtClean="0"/>
              <a:t>5</a:t>
            </a:fld>
            <a:endParaRPr lang="en-US"/>
          </a:p>
        </p:txBody>
      </p:sp>
    </p:spTree>
    <p:extLst>
      <p:ext uri="{BB962C8B-B14F-4D97-AF65-F5344CB8AC3E}">
        <p14:creationId xmlns:p14="http://schemas.microsoft.com/office/powerpoint/2010/main" val="140719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9526E3-6C65-4C59-9570-D7459F3F933D}" type="slidenum">
              <a:rPr lang="en-US" smtClean="0"/>
              <a:t>7</a:t>
            </a:fld>
            <a:endParaRPr lang="en-US"/>
          </a:p>
        </p:txBody>
      </p:sp>
    </p:spTree>
    <p:extLst>
      <p:ext uri="{BB962C8B-B14F-4D97-AF65-F5344CB8AC3E}">
        <p14:creationId xmlns:p14="http://schemas.microsoft.com/office/powerpoint/2010/main" val="15704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Earlier this year we (SQA) carried out a survey to establish staff's digital skills levels and any areas they felt they needed more support or training.  We also asked for staff members with more advanced digital skills who wished to help others through volunteering opportunities as part of our Corporate Social Responsibility programme, Hands Up.  Around 35 people across our two sites in Glasgow and Edinburgh expressed an interest in helping as a digital volunteer. </a:t>
            </a:r>
          </a:p>
          <a:p>
            <a:endParaRPr lang="en-GB" dirty="0" smtClean="0"/>
          </a:p>
          <a:p>
            <a:r>
              <a:rPr lang="en-GB" dirty="0" smtClean="0"/>
              <a:t>We then approached Wheatley Group and asked if there were any opportunities to help increase digital skills. They were about to roll out a survey to their employability programme community janitors to measure their levels of digital competence and then to work with Jobs and Business Glasgow staff to help them close that development gap. Graeme Hamilton, Innovation and Online Services Manager at Wheatley, felt that engaging SQA volunteers might be a great way of ensuring they had the capacity to support these individuals and help them find secure long-term work. </a:t>
            </a:r>
          </a:p>
          <a:p>
            <a:endParaRPr lang="en-GB" dirty="0" smtClean="0"/>
          </a:p>
          <a:p>
            <a:r>
              <a:rPr lang="en-GB" dirty="0" smtClean="0"/>
              <a:t>Longer term they also planned to survey all staff in the group in a similar vein and then develop training to close that digital gap, all ultimately with the aim of all their staff being sufficiently skilled to be able to help all of their customers go or get online. SQA is producing video guides to help people engage in a range of online activities and we hope these can be used as training material to build digital skills. </a:t>
            </a:r>
          </a:p>
          <a:p>
            <a:endParaRPr lang="en-GB" dirty="0" smtClean="0"/>
          </a:p>
          <a:p>
            <a:r>
              <a:rPr lang="en-GB" dirty="0" smtClean="0"/>
              <a:t>Both Wheatley and SQA are organisations committed to improving both digital inclusion and literacy and for our volunteers it’s a great opportunity to also develop mentoring and social skills.  We held a ‘meet and greet’ session at Wheatley’s Click and Connect learning centre in </a:t>
            </a:r>
            <a:r>
              <a:rPr lang="en-GB" dirty="0" err="1" smtClean="0"/>
              <a:t>Whiteinch</a:t>
            </a:r>
            <a:r>
              <a:rPr lang="en-GB" dirty="0" smtClean="0"/>
              <a:t>, Glasgow, last week, pairing up community janitors keen to learn with SQA staff keen to help them get online. We hope to see a strong partnership developing and to continue to set up support opportunities through volunteers at other depots where Wheatley operate.  </a:t>
            </a:r>
          </a:p>
          <a:p>
            <a:endParaRPr lang="en-GB" dirty="0" smtClean="0"/>
          </a:p>
          <a:p>
            <a:r>
              <a:rPr lang="en-GB" dirty="0" smtClean="0"/>
              <a:t>We are delighted to be involved in this venture which ticks all the boxes of the Scottish Government’s Digital Participation Charter. </a:t>
            </a:r>
          </a:p>
          <a:p>
            <a:endParaRPr lang="en-US" dirty="0"/>
          </a:p>
        </p:txBody>
      </p:sp>
      <p:sp>
        <p:nvSpPr>
          <p:cNvPr id="4" name="Slide Number Placeholder 3"/>
          <p:cNvSpPr>
            <a:spLocks noGrp="1"/>
          </p:cNvSpPr>
          <p:nvPr>
            <p:ph type="sldNum" sz="quarter" idx="10"/>
          </p:nvPr>
        </p:nvSpPr>
        <p:spPr/>
        <p:txBody>
          <a:bodyPr/>
          <a:lstStyle/>
          <a:p>
            <a:fld id="{FD9526E3-6C65-4C59-9570-D7459F3F933D}" type="slidenum">
              <a:rPr lang="en-US"/>
              <a:t>8</a:t>
            </a:fld>
            <a:endParaRPr lang="en-US"/>
          </a:p>
        </p:txBody>
      </p:sp>
    </p:spTree>
    <p:extLst>
      <p:ext uri="{BB962C8B-B14F-4D97-AF65-F5344CB8AC3E}">
        <p14:creationId xmlns:p14="http://schemas.microsoft.com/office/powerpoint/2010/main" val="38489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526E3-6C65-4C59-9570-D7459F3F933D}" type="slidenum">
              <a:rPr lang="en-US"/>
              <a:t>10</a:t>
            </a:fld>
            <a:endParaRPr lang="en-US"/>
          </a:p>
        </p:txBody>
      </p:sp>
    </p:spTree>
    <p:extLst>
      <p:ext uri="{BB962C8B-B14F-4D97-AF65-F5344CB8AC3E}">
        <p14:creationId xmlns:p14="http://schemas.microsoft.com/office/powerpoint/2010/main" val="19959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p:bg>
      <p:bgPr>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55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VO">
    <p:spTree>
      <p:nvGrpSpPr>
        <p:cNvPr id="1" name=""/>
        <p:cNvGrpSpPr/>
        <p:nvPr/>
      </p:nvGrpSpPr>
      <p:grpSpPr>
        <a:xfrm>
          <a:off x="0" y="0"/>
          <a:ext cx="0" cy="0"/>
          <a:chOff x="0" y="0"/>
          <a:chExt cx="0" cy="0"/>
        </a:xfrm>
      </p:grpSpPr>
      <p:pic>
        <p:nvPicPr>
          <p:cNvPr id="3" name="Picture 9" descr="SCVO-Powerpoint-Template-2011_ColourBar.ppt"/>
          <p:cNvPicPr>
            <a:picLocks noChangeAspect="1"/>
          </p:cNvPicPr>
          <p:nvPr userDrawn="1"/>
        </p:nvPicPr>
        <p:blipFill>
          <a:blip r:embed="rId2"/>
          <a:srcRect/>
          <a:stretch>
            <a:fillRect/>
          </a:stretch>
        </p:blipFill>
        <p:spPr>
          <a:xfrm>
            <a:off x="0" y="6031200"/>
            <a:ext cx="12192000" cy="112426"/>
          </a:xfrm>
          <a:prstGeom prst="rect">
            <a:avLst/>
          </a:prstGeom>
          <a:noFill/>
          <a:ln>
            <a:noFill/>
          </a:ln>
          <a:effectLst/>
        </p:spPr>
      </p:pic>
      <p:pic>
        <p:nvPicPr>
          <p:cNvPr id="4" name="Picture 1" descr="SCVO-Powerpoint-Banner-2011_FullBlack_BiggerText.png"/>
          <p:cNvPicPr>
            <a:picLocks noChangeAspect="1"/>
          </p:cNvPicPr>
          <p:nvPr userDrawn="1"/>
        </p:nvPicPr>
        <p:blipFill>
          <a:blip r:embed="rId3"/>
          <a:srcRect/>
          <a:stretch>
            <a:fillRect/>
          </a:stretch>
        </p:blipFill>
        <p:spPr>
          <a:xfrm>
            <a:off x="0" y="6143626"/>
            <a:ext cx="12192000" cy="714375"/>
          </a:xfrm>
          <a:prstGeom prst="rect">
            <a:avLst/>
          </a:prstGeom>
          <a:noFill/>
          <a:ln>
            <a:noFill/>
          </a:ln>
          <a:effectLst/>
        </p:spPr>
      </p:pic>
      <p:pic>
        <p:nvPicPr>
          <p:cNvPr id="5" name="Picture 2" descr="C:\Users\Chris.Yiu\Downloads\Digital-Scotland-Superfast-Broadband.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9372"/>
          <a:stretch/>
        </p:blipFill>
        <p:spPr bwMode="auto">
          <a:xfrm>
            <a:off x="232835" y="5268914"/>
            <a:ext cx="2358044" cy="57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37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90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p:bg>
      <p:bgPr>
        <a:gradFill flip="none" rotWithShape="1">
          <a:gsLst>
            <a:gs pos="0">
              <a:srgbClr val="FF0000"/>
            </a:gs>
            <a:gs pos="46000">
              <a:srgbClr val="C00000"/>
            </a:gs>
            <a:gs pos="100000">
              <a:schemeClr val="accent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75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p:bg>
      <p:bgPr>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57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s">
    <p:bg>
      <p:bgPr>
        <a:solidFill>
          <a:srgbClr val="FF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1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descr="SCVO-Powerpoint-Template-2011_ColourBar.ppt"/>
          <p:cNvPicPr>
            <a:picLocks noChangeAspect="1"/>
          </p:cNvPicPr>
          <p:nvPr userDrawn="1"/>
        </p:nvPicPr>
        <p:blipFill>
          <a:blip r:embed="rId2"/>
          <a:srcRect/>
          <a:stretch>
            <a:fillRect/>
          </a:stretch>
        </p:blipFill>
        <p:spPr>
          <a:xfrm>
            <a:off x="0" y="6031200"/>
            <a:ext cx="12192000" cy="112426"/>
          </a:xfrm>
          <a:prstGeom prst="rect">
            <a:avLst/>
          </a:prstGeom>
          <a:noFill/>
          <a:ln>
            <a:noFill/>
          </a:ln>
          <a:effectLst/>
        </p:spPr>
      </p:pic>
      <p:pic>
        <p:nvPicPr>
          <p:cNvPr id="6" name="Picture 1" descr="SCVO-Powerpoint-Banner-2011_FullBlack_BiggerText.png"/>
          <p:cNvPicPr>
            <a:picLocks noChangeAspect="1"/>
          </p:cNvPicPr>
          <p:nvPr userDrawn="1"/>
        </p:nvPicPr>
        <p:blipFill>
          <a:blip r:embed="rId3"/>
          <a:srcRect/>
          <a:stretch>
            <a:fillRect/>
          </a:stretch>
        </p:blipFill>
        <p:spPr>
          <a:xfrm>
            <a:off x="0" y="6143626"/>
            <a:ext cx="12192000" cy="714375"/>
          </a:xfrm>
          <a:prstGeom prst="rect">
            <a:avLst/>
          </a:prstGeom>
          <a:noFill/>
          <a:ln>
            <a:noFill/>
          </a:ln>
          <a:effectLst/>
        </p:spPr>
      </p:pic>
    </p:spTree>
    <p:extLst>
      <p:ext uri="{BB962C8B-B14F-4D97-AF65-F5344CB8AC3E}">
        <p14:creationId xmlns:p14="http://schemas.microsoft.com/office/powerpoint/2010/main" val="174525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7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VO">
    <p:spTree>
      <p:nvGrpSpPr>
        <p:cNvPr id="1" name=""/>
        <p:cNvGrpSpPr/>
        <p:nvPr/>
      </p:nvGrpSpPr>
      <p:grpSpPr>
        <a:xfrm>
          <a:off x="0" y="0"/>
          <a:ext cx="0" cy="0"/>
          <a:chOff x="0" y="0"/>
          <a:chExt cx="0" cy="0"/>
        </a:xfrm>
      </p:grpSpPr>
      <p:pic>
        <p:nvPicPr>
          <p:cNvPr id="3" name="Picture 9" descr="SCVO-Powerpoint-Template-2011_ColourBar.ppt"/>
          <p:cNvPicPr>
            <a:picLocks noChangeAspect="1"/>
          </p:cNvPicPr>
          <p:nvPr userDrawn="1"/>
        </p:nvPicPr>
        <p:blipFill>
          <a:blip r:embed="rId2"/>
          <a:srcRect/>
          <a:stretch>
            <a:fillRect/>
          </a:stretch>
        </p:blipFill>
        <p:spPr>
          <a:xfrm>
            <a:off x="0" y="6031200"/>
            <a:ext cx="12192000" cy="112426"/>
          </a:xfrm>
          <a:prstGeom prst="rect">
            <a:avLst/>
          </a:prstGeom>
          <a:noFill/>
          <a:ln>
            <a:noFill/>
          </a:ln>
          <a:effectLst/>
        </p:spPr>
      </p:pic>
      <p:pic>
        <p:nvPicPr>
          <p:cNvPr id="4" name="Picture 1" descr="SCVO-Powerpoint-Banner-2011_FullBlack_BiggerText.png"/>
          <p:cNvPicPr>
            <a:picLocks noChangeAspect="1"/>
          </p:cNvPicPr>
          <p:nvPr userDrawn="1"/>
        </p:nvPicPr>
        <p:blipFill>
          <a:blip r:embed="rId3"/>
          <a:srcRect/>
          <a:stretch>
            <a:fillRect/>
          </a:stretch>
        </p:blipFill>
        <p:spPr>
          <a:xfrm>
            <a:off x="0" y="6143626"/>
            <a:ext cx="12192000" cy="714375"/>
          </a:xfrm>
          <a:prstGeom prst="rect">
            <a:avLst/>
          </a:prstGeom>
          <a:noFill/>
          <a:ln>
            <a:noFill/>
          </a:ln>
          <a:effectLst/>
        </p:spPr>
      </p:pic>
      <p:pic>
        <p:nvPicPr>
          <p:cNvPr id="5" name="Picture 2" descr="C:\Users\Chris.Yiu\Downloads\Digital-Scotland-Superfast-Broadband.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9372"/>
          <a:stretch/>
        </p:blipFill>
        <p:spPr bwMode="auto">
          <a:xfrm>
            <a:off x="232835" y="5268914"/>
            <a:ext cx="2358044" cy="57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6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ris Yi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4" name="Rectangle 3"/>
          <p:cNvSpPr/>
          <p:nvPr userDrawn="1"/>
        </p:nvSpPr>
        <p:spPr>
          <a:xfrm>
            <a:off x="9690392" y="5861908"/>
            <a:ext cx="1515406"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3600" dirty="0" smtClean="0">
                <a:solidFill>
                  <a:prstClr val="white"/>
                </a:solidFill>
                <a:cs typeface="Arial" panose="020B0604020202020204" pitchFamily="34" charset="0"/>
              </a:rPr>
              <a:t>@clry2</a:t>
            </a:r>
            <a:endParaRPr lang="en-GB" sz="3600" dirty="0">
              <a:solidFill>
                <a:prstClr val="white"/>
              </a:solidFill>
              <a:cs typeface="Arial" panose="020B0604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3548" y="5829730"/>
            <a:ext cx="1133353" cy="691057"/>
          </a:xfrm>
          <a:prstGeom prst="rect">
            <a:avLst/>
          </a:prstGeom>
        </p:spPr>
      </p:pic>
    </p:spTree>
    <p:extLst>
      <p:ext uri="{BB962C8B-B14F-4D97-AF65-F5344CB8AC3E}">
        <p14:creationId xmlns:p14="http://schemas.microsoft.com/office/powerpoint/2010/main" val="232647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Dar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419821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89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Slide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412718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Slide Pin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rgbClr val="FF33CC">
                  <a:shade val="30000"/>
                  <a:satMod val="115000"/>
                </a:srgbClr>
              </a:gs>
              <a:gs pos="50000">
                <a:srgbClr val="FF33CC">
                  <a:shade val="67500"/>
                  <a:satMod val="115000"/>
                </a:srgbClr>
              </a:gs>
              <a:gs pos="100000">
                <a:srgbClr val="FF33C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00098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248239" y="260856"/>
            <a:ext cx="11742655" cy="923330"/>
          </a:xfrm>
          <a:prstGeom prst="rect">
            <a:avLst/>
          </a:prstGeom>
        </p:spPr>
        <p:txBody>
          <a:bodyPr wrap="square" anchor="b" anchorCtr="0">
            <a:spAutoFit/>
          </a:bodyPr>
          <a:lstStyle>
            <a:lvl1pPr algn="l">
              <a:defRPr sz="5400">
                <a:solidFill>
                  <a:srgbClr val="FF00FF"/>
                </a:solidFill>
              </a:defRPr>
            </a:lvl1pPr>
          </a:lstStyle>
          <a:p>
            <a:pPr lvl="0"/>
            <a:r>
              <a:rPr lang="en-US"/>
              <a:t>Click to edit Master title style</a:t>
            </a:r>
            <a:endParaRPr lang="en-GB"/>
          </a:p>
        </p:txBody>
      </p:sp>
      <p:sp>
        <p:nvSpPr>
          <p:cNvPr id="3" name="Subtitle 2"/>
          <p:cNvSpPr txBox="1">
            <a:spLocks noGrp="1"/>
          </p:cNvSpPr>
          <p:nvPr>
            <p:ph type="subTitle" idx="1"/>
          </p:nvPr>
        </p:nvSpPr>
        <p:spPr>
          <a:xfrm>
            <a:off x="248240" y="1184187"/>
            <a:ext cx="8534400" cy="584775"/>
          </a:xfrm>
          <a:prstGeom prst="rect">
            <a:avLst/>
          </a:prstGeom>
        </p:spPr>
        <p:txBody>
          <a:bodyPr anchor="t" anchorCtr="0">
            <a:spAutoFit/>
          </a:bodyPr>
          <a:lstStyle>
            <a:lvl1pPr marL="0" indent="0" algn="l">
              <a:buNone/>
              <a:defRPr>
                <a:solidFill>
                  <a:srgbClr val="898989"/>
                </a:solidFill>
              </a:defRPr>
            </a:lvl1pPr>
          </a:lstStyle>
          <a:p>
            <a:pPr lvl="0"/>
            <a:r>
              <a:rPr lang="en-US"/>
              <a:t>Click to edit Master subtitle style</a:t>
            </a:r>
            <a:endParaRPr lang="en-GB"/>
          </a:p>
        </p:txBody>
      </p:sp>
      <p:pic>
        <p:nvPicPr>
          <p:cNvPr id="7" name="Picture 9" descr="SCVO-Powerpoint-Template-2011_ColourBar.ppt"/>
          <p:cNvPicPr>
            <a:picLocks noChangeAspect="1"/>
          </p:cNvPicPr>
          <p:nvPr userDrawn="1"/>
        </p:nvPicPr>
        <p:blipFill>
          <a:blip r:embed="rId2"/>
          <a:srcRect/>
          <a:stretch>
            <a:fillRect/>
          </a:stretch>
        </p:blipFill>
        <p:spPr>
          <a:xfrm>
            <a:off x="0" y="6031200"/>
            <a:ext cx="12192000" cy="112425"/>
          </a:xfrm>
          <a:prstGeom prst="rect">
            <a:avLst/>
          </a:prstGeom>
          <a:noFill/>
          <a:ln cap="flat">
            <a:noFill/>
          </a:ln>
        </p:spPr>
      </p:pic>
      <p:pic>
        <p:nvPicPr>
          <p:cNvPr id="8" name="Picture 1" descr="SCVO-Powerpoint-Banner-2011_FullBlack_BiggerText.png"/>
          <p:cNvPicPr>
            <a:picLocks noChangeAspect="1"/>
          </p:cNvPicPr>
          <p:nvPr userDrawn="1"/>
        </p:nvPicPr>
        <p:blipFill>
          <a:blip r:embed="rId3"/>
          <a:srcRect/>
          <a:stretch>
            <a:fillRect/>
          </a:stretch>
        </p:blipFill>
        <p:spPr>
          <a:xfrm>
            <a:off x="0" y="6143626"/>
            <a:ext cx="12192000" cy="714375"/>
          </a:xfrm>
          <a:prstGeom prst="rect">
            <a:avLst/>
          </a:prstGeom>
          <a:noFill/>
          <a:ln cap="flat">
            <a:noFill/>
          </a:ln>
        </p:spPr>
      </p:pic>
    </p:spTree>
    <p:extLst>
      <p:ext uri="{BB962C8B-B14F-4D97-AF65-F5344CB8AC3E}">
        <p14:creationId xmlns:p14="http://schemas.microsoft.com/office/powerpoint/2010/main" val="1731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274640"/>
            <a:ext cx="10972800" cy="1143000"/>
          </a:xfrm>
          <a:prstGeom prst="rect">
            <a:avLst/>
          </a:prstGeom>
        </p:spPr>
        <p:txBody>
          <a:bodyPr anchor="ctr" anchorCtr="0"/>
          <a:lstStyle>
            <a:lvl1pPr>
              <a:defRPr/>
            </a:lvl1pPr>
          </a:lstStyle>
          <a:p>
            <a:pPr lvl="0"/>
            <a:r>
              <a:rPr lang="en-US"/>
              <a:t>Click to edit Master title style</a:t>
            </a:r>
            <a:endParaRPr lang="en-GB"/>
          </a:p>
        </p:txBody>
      </p:sp>
      <p:pic>
        <p:nvPicPr>
          <p:cNvPr id="8" name="Picture 4"/>
          <p:cNvPicPr>
            <a:picLocks noChangeAspect="1"/>
          </p:cNvPicPr>
          <p:nvPr userDrawn="1"/>
        </p:nvPicPr>
        <p:blipFill>
          <a:blip r:embed="rId2"/>
          <a:stretch>
            <a:fillRect/>
          </a:stretch>
        </p:blipFill>
        <p:spPr>
          <a:xfrm>
            <a:off x="7528877" y="5582955"/>
            <a:ext cx="4663124" cy="1086408"/>
          </a:xfrm>
          <a:prstGeom prst="rect">
            <a:avLst/>
          </a:prstGeom>
          <a:noFill/>
          <a:ln cap="flat">
            <a:noFill/>
          </a:ln>
        </p:spPr>
      </p:pic>
      <p:sp>
        <p:nvSpPr>
          <p:cNvPr id="10" name="Text Placeholder 9"/>
          <p:cNvSpPr>
            <a:spLocks noGrp="1"/>
          </p:cNvSpPr>
          <p:nvPr>
            <p:ph type="body" sz="quarter" idx="10"/>
          </p:nvPr>
        </p:nvSpPr>
        <p:spPr>
          <a:xfrm>
            <a:off x="609600" y="1640265"/>
            <a:ext cx="10972800" cy="376129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668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stretch>
            <a:fillRect/>
          </a:stretch>
        </p:blipFill>
        <p:spPr>
          <a:xfrm>
            <a:off x="7528877" y="5582955"/>
            <a:ext cx="4663124" cy="1086408"/>
          </a:xfrm>
          <a:prstGeom prst="rect">
            <a:avLst/>
          </a:prstGeom>
          <a:noFill/>
          <a:ln cap="flat">
            <a:noFill/>
          </a:ln>
        </p:spPr>
      </p:pic>
      <p:sp>
        <p:nvSpPr>
          <p:cNvPr id="5" name="Title 1"/>
          <p:cNvSpPr txBox="1">
            <a:spLocks noGrp="1"/>
          </p:cNvSpPr>
          <p:nvPr>
            <p:ph type="title"/>
          </p:nvPr>
        </p:nvSpPr>
        <p:spPr>
          <a:xfrm>
            <a:off x="609600" y="274640"/>
            <a:ext cx="10972800" cy="1143000"/>
          </a:xfrm>
          <a:prstGeom prst="rect">
            <a:avLst/>
          </a:prstGeom>
        </p:spPr>
        <p:txBody>
          <a:bodyPr anchor="ctr" anchorCtr="0"/>
          <a:lstStyle>
            <a:lvl1pPr>
              <a:defRPr/>
            </a:lvl1pPr>
          </a:lstStyle>
          <a:p>
            <a:pPr lvl="0"/>
            <a:r>
              <a:rPr lang="en-US" dirty="0"/>
              <a:t>Click to edit Master title style</a:t>
            </a:r>
            <a:endParaRPr lang="en-GB" dirty="0"/>
          </a:p>
        </p:txBody>
      </p:sp>
    </p:spTree>
    <p:extLst>
      <p:ext uri="{BB962C8B-B14F-4D97-AF65-F5344CB8AC3E}">
        <p14:creationId xmlns:p14="http://schemas.microsoft.com/office/powerpoint/2010/main" val="5890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30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3/29/2016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56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000000"/>
          </a:solidFill>
          <a:uFillTx/>
          <a:latin typeface="Arial"/>
          <a:ea typeface="ＭＳ Ｐゴシック"/>
          <a:cs typeface="ＭＳ Ｐゴシック"/>
        </a:defRPr>
      </a:lvl1pPr>
    </p:titleStyle>
    <p:bodyStyle>
      <a:lvl1pPr marL="342900" marR="0" lvl="0" indent="-342900" algn="l" defTabSz="914400" rtl="0" fontAlgn="auto" hangingPunct="1">
        <a:lnSpc>
          <a:spcPct val="100000"/>
        </a:lnSpc>
        <a:spcBef>
          <a:spcPts val="800"/>
        </a:spcBef>
        <a:spcAft>
          <a:spcPts val="0"/>
        </a:spcAft>
        <a:buSzPct val="100000"/>
        <a:buChar char="•"/>
        <a:tabLst/>
        <a:defRPr lang="en-US" sz="3200" b="0" i="0" u="none" strike="noStrike" kern="0" cap="none" spc="0" baseline="0">
          <a:solidFill>
            <a:srgbClr val="000000"/>
          </a:solidFill>
          <a:uFillTx/>
          <a:latin typeface="Arial"/>
          <a:ea typeface="ＭＳ Ｐゴシック"/>
          <a:cs typeface="ＭＳ Ｐゴシック"/>
        </a:defRPr>
      </a:lvl1pPr>
      <a:lvl2pPr marL="742950" marR="0" lvl="1" indent="-285750" algn="l" defTabSz="914400" rtl="0" fontAlgn="auto" hangingPunct="1">
        <a:lnSpc>
          <a:spcPct val="100000"/>
        </a:lnSpc>
        <a:spcBef>
          <a:spcPts val="700"/>
        </a:spcBef>
        <a:spcAft>
          <a:spcPts val="0"/>
        </a:spcAft>
        <a:buSzPct val="100000"/>
        <a:buChar char="–"/>
        <a:tabLst/>
        <a:defRPr lang="en-US" sz="2800" b="0" i="0" u="none" strike="noStrike" kern="0" cap="none" spc="0" baseline="0">
          <a:solidFill>
            <a:srgbClr val="000000"/>
          </a:solidFill>
          <a:uFillTx/>
          <a:latin typeface="Arial"/>
          <a:ea typeface="ＭＳ Ｐゴシック" pitchFamily="17"/>
        </a:defRPr>
      </a:lvl2pPr>
      <a:lvl3pPr marL="1143000" marR="0" lvl="2" indent="-228600" algn="l" defTabSz="914400" rtl="0" fontAlgn="auto" hangingPunct="1">
        <a:lnSpc>
          <a:spcPct val="100000"/>
        </a:lnSpc>
        <a:spcBef>
          <a:spcPts val="600"/>
        </a:spcBef>
        <a:spcAft>
          <a:spcPts val="0"/>
        </a:spcAft>
        <a:buSzPct val="100000"/>
        <a:buChar char="•"/>
        <a:tabLst/>
        <a:defRPr lang="en-US" sz="2400" b="0" i="0" u="none" strike="noStrike" kern="0" cap="none" spc="0" baseline="0">
          <a:solidFill>
            <a:srgbClr val="000000"/>
          </a:solidFill>
          <a:uFillTx/>
          <a:latin typeface="Arial"/>
          <a:ea typeface="ＭＳ Ｐゴシック" pitchFamily="17"/>
        </a:defRPr>
      </a:lvl3pPr>
      <a:lvl4pPr marL="1600200" marR="0" lvl="3"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4pPr>
      <a:lvl5pPr marL="2057400" marR="0" lvl="4"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695127"/>
      </p:ext>
    </p:extLst>
  </p:cSld>
  <p:clrMap bg1="lt1" tx1="dk1" bg2="lt2" tx2="dk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000000"/>
          </a:solidFill>
          <a:uFillTx/>
          <a:latin typeface="Arial"/>
          <a:ea typeface="ＭＳ Ｐゴシック"/>
          <a:cs typeface="ＭＳ Ｐゴシック"/>
        </a:defRPr>
      </a:lvl1pPr>
    </p:titleStyle>
    <p:bodyStyle>
      <a:lvl1pPr marL="342900" marR="0" lvl="0" indent="-342900" algn="l" defTabSz="914400" rtl="0" fontAlgn="auto" hangingPunct="1">
        <a:lnSpc>
          <a:spcPct val="100000"/>
        </a:lnSpc>
        <a:spcBef>
          <a:spcPts val="800"/>
        </a:spcBef>
        <a:spcAft>
          <a:spcPts val="0"/>
        </a:spcAft>
        <a:buSzPct val="100000"/>
        <a:buChar char="•"/>
        <a:tabLst/>
        <a:defRPr lang="en-US" sz="3200" b="0" i="0" u="none" strike="noStrike" kern="0" cap="none" spc="0" baseline="0">
          <a:solidFill>
            <a:srgbClr val="000000"/>
          </a:solidFill>
          <a:uFillTx/>
          <a:latin typeface="Arial"/>
          <a:ea typeface="ＭＳ Ｐゴシック"/>
          <a:cs typeface="ＭＳ Ｐゴシック"/>
        </a:defRPr>
      </a:lvl1pPr>
      <a:lvl2pPr marL="742950" marR="0" lvl="1" indent="-285750" algn="l" defTabSz="914400" rtl="0" fontAlgn="auto" hangingPunct="1">
        <a:lnSpc>
          <a:spcPct val="100000"/>
        </a:lnSpc>
        <a:spcBef>
          <a:spcPts val="700"/>
        </a:spcBef>
        <a:spcAft>
          <a:spcPts val="0"/>
        </a:spcAft>
        <a:buSzPct val="100000"/>
        <a:buChar char="–"/>
        <a:tabLst/>
        <a:defRPr lang="en-US" sz="2800" b="0" i="0" u="none" strike="noStrike" kern="0" cap="none" spc="0" baseline="0">
          <a:solidFill>
            <a:srgbClr val="000000"/>
          </a:solidFill>
          <a:uFillTx/>
          <a:latin typeface="Arial"/>
          <a:ea typeface="ＭＳ Ｐゴシック" pitchFamily="17"/>
        </a:defRPr>
      </a:lvl2pPr>
      <a:lvl3pPr marL="1143000" marR="0" lvl="2" indent="-228600" algn="l" defTabSz="914400" rtl="0" fontAlgn="auto" hangingPunct="1">
        <a:lnSpc>
          <a:spcPct val="100000"/>
        </a:lnSpc>
        <a:spcBef>
          <a:spcPts val="600"/>
        </a:spcBef>
        <a:spcAft>
          <a:spcPts val="0"/>
        </a:spcAft>
        <a:buSzPct val="100000"/>
        <a:buChar char="•"/>
        <a:tabLst/>
        <a:defRPr lang="en-US" sz="2400" b="0" i="0" u="none" strike="noStrike" kern="0" cap="none" spc="0" baseline="0">
          <a:solidFill>
            <a:srgbClr val="000000"/>
          </a:solidFill>
          <a:uFillTx/>
          <a:latin typeface="Arial"/>
          <a:ea typeface="ＭＳ Ｐゴシック" pitchFamily="17"/>
        </a:defRPr>
      </a:lvl3pPr>
      <a:lvl4pPr marL="1600200" marR="0" lvl="3"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4pPr>
      <a:lvl5pPr marL="2057400" marR="0" lvl="4"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737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000000"/>
          </a:solidFill>
          <a:uFillTx/>
          <a:latin typeface="Arial"/>
          <a:ea typeface="ＭＳ Ｐゴシック"/>
          <a:cs typeface="ＭＳ Ｐゴシック"/>
        </a:defRPr>
      </a:lvl1pPr>
    </p:titleStyle>
    <p:bodyStyle>
      <a:lvl1pPr marL="342900" marR="0" lvl="0" indent="-342900" algn="l" defTabSz="914400" rtl="0" fontAlgn="auto" hangingPunct="1">
        <a:lnSpc>
          <a:spcPct val="100000"/>
        </a:lnSpc>
        <a:spcBef>
          <a:spcPts val="800"/>
        </a:spcBef>
        <a:spcAft>
          <a:spcPts val="0"/>
        </a:spcAft>
        <a:buSzPct val="100000"/>
        <a:buChar char="•"/>
        <a:tabLst/>
        <a:defRPr lang="en-US" sz="3200" b="0" i="0" u="none" strike="noStrike" kern="0" cap="none" spc="0" baseline="0">
          <a:solidFill>
            <a:srgbClr val="000000"/>
          </a:solidFill>
          <a:uFillTx/>
          <a:latin typeface="Arial"/>
          <a:ea typeface="ＭＳ Ｐゴシック"/>
          <a:cs typeface="ＭＳ Ｐゴシック"/>
        </a:defRPr>
      </a:lvl1pPr>
      <a:lvl2pPr marL="742950" marR="0" lvl="1" indent="-285750" algn="l" defTabSz="914400" rtl="0" fontAlgn="auto" hangingPunct="1">
        <a:lnSpc>
          <a:spcPct val="100000"/>
        </a:lnSpc>
        <a:spcBef>
          <a:spcPts val="700"/>
        </a:spcBef>
        <a:spcAft>
          <a:spcPts val="0"/>
        </a:spcAft>
        <a:buSzPct val="100000"/>
        <a:buChar char="–"/>
        <a:tabLst/>
        <a:defRPr lang="en-US" sz="2800" b="0" i="0" u="none" strike="noStrike" kern="0" cap="none" spc="0" baseline="0">
          <a:solidFill>
            <a:srgbClr val="000000"/>
          </a:solidFill>
          <a:uFillTx/>
          <a:latin typeface="Arial"/>
          <a:ea typeface="ＭＳ Ｐゴシック" pitchFamily="17"/>
        </a:defRPr>
      </a:lvl2pPr>
      <a:lvl3pPr marL="1143000" marR="0" lvl="2" indent="-228600" algn="l" defTabSz="914400" rtl="0" fontAlgn="auto" hangingPunct="1">
        <a:lnSpc>
          <a:spcPct val="100000"/>
        </a:lnSpc>
        <a:spcBef>
          <a:spcPts val="600"/>
        </a:spcBef>
        <a:spcAft>
          <a:spcPts val="0"/>
        </a:spcAft>
        <a:buSzPct val="100000"/>
        <a:buChar char="•"/>
        <a:tabLst/>
        <a:defRPr lang="en-US" sz="2400" b="0" i="0" u="none" strike="noStrike" kern="0" cap="none" spc="0" baseline="0">
          <a:solidFill>
            <a:srgbClr val="000000"/>
          </a:solidFill>
          <a:uFillTx/>
          <a:latin typeface="Arial"/>
          <a:ea typeface="ＭＳ Ｐゴシック" pitchFamily="17"/>
        </a:defRPr>
      </a:lvl3pPr>
      <a:lvl4pPr marL="1600200" marR="0" lvl="3"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4pPr>
      <a:lvl5pPr marL="2057400" marR="0" lvl="4" indent="-228600" algn="l" defTabSz="914400" rtl="0" fontAlgn="auto" hangingPunct="1">
        <a:lnSpc>
          <a:spcPct val="100000"/>
        </a:lnSpc>
        <a:spcBef>
          <a:spcPts val="500"/>
        </a:spcBef>
        <a:spcAft>
          <a:spcPts val="0"/>
        </a:spcAft>
        <a:buSzPct val="100000"/>
        <a:buChar char="»"/>
        <a:tabLst/>
        <a:defRPr lang="en-US" sz="2000" b="0" i="0" u="none" strike="noStrike" kern="0" cap="none" spc="0" baseline="0">
          <a:solidFill>
            <a:srgbClr val="000000"/>
          </a:solidFill>
          <a:uFillTx/>
          <a:latin typeface="Arial"/>
          <a:ea typeface="ＭＳ Ｐゴシック" pitchFamily="17"/>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2600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ea typeface=""/>
          <a:cs typeface=""/>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ea typeface=""/>
          <a:cs typeface=""/>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 y="2809188"/>
            <a:ext cx="12193776" cy="4348227"/>
          </a:xfrm>
          <a:prstGeom prst="rect">
            <a:avLst/>
          </a:prstGeom>
          <a:solidFill>
            <a:srgbClr val="00B050"/>
          </a:solidFill>
          <a:ln w="25402" cap="flat">
            <a:no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GB" kern="0" dirty="0">
              <a:solidFill>
                <a:srgbClr val="FFFFFF"/>
              </a:solidFill>
            </a:endParaRPr>
          </a:p>
        </p:txBody>
      </p:sp>
      <p:sp>
        <p:nvSpPr>
          <p:cNvPr id="3" name="TextBox 2"/>
          <p:cNvSpPr txBox="1"/>
          <p:nvPr/>
        </p:nvSpPr>
        <p:spPr>
          <a:xfrm>
            <a:off x="1922586" y="3384057"/>
            <a:ext cx="7916984" cy="1754322"/>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kern="0">
              <a:solidFill>
                <a:srgbClr val="000000"/>
              </a:solidFill>
            </a:endParaRPr>
          </a:p>
          <a:p>
            <a:pPr>
              <a:defRPr sz="1800" b="0" i="0" u="none" strike="noStrike" kern="0" cap="none" spc="0" baseline="0">
                <a:solidFill>
                  <a:srgbClr val="000000"/>
                </a:solidFill>
                <a:uFillTx/>
              </a:defRPr>
            </a:pPr>
            <a:endParaRPr lang="en-GB" kern="0">
              <a:solidFill>
                <a:srgbClr val="000000"/>
              </a:solidFill>
            </a:endParaRPr>
          </a:p>
          <a:p>
            <a:pPr>
              <a:defRPr sz="1800" b="0" i="0" u="none" strike="noStrike" kern="0" cap="none" spc="0" baseline="0">
                <a:solidFill>
                  <a:srgbClr val="000000"/>
                </a:solidFill>
                <a:uFillTx/>
              </a:defRPr>
            </a:pPr>
            <a:endParaRPr lang="en-GB" kern="0">
              <a:solidFill>
                <a:srgbClr val="000000"/>
              </a:solidFill>
            </a:endParaRPr>
          </a:p>
          <a:p>
            <a:pPr>
              <a:defRPr sz="1800" b="0" i="0" u="none" strike="noStrike" kern="0" cap="none" spc="0" baseline="0">
                <a:solidFill>
                  <a:srgbClr val="000000"/>
                </a:solidFill>
                <a:uFillTx/>
              </a:defRPr>
            </a:pPr>
            <a:endParaRPr lang="en-GB" kern="0">
              <a:solidFill>
                <a:srgbClr val="000000"/>
              </a:solidFill>
            </a:endParaRPr>
          </a:p>
          <a:p>
            <a:pPr>
              <a:defRPr sz="1800" b="0" i="0" u="none" strike="noStrike" kern="0" cap="none" spc="0" baseline="0">
                <a:solidFill>
                  <a:srgbClr val="000000"/>
                </a:solidFill>
                <a:uFillTx/>
              </a:defRPr>
            </a:pPr>
            <a:endParaRPr lang="en-GB" kern="0">
              <a:solidFill>
                <a:srgbClr val="000000"/>
              </a:solidFill>
            </a:endParaRPr>
          </a:p>
          <a:p>
            <a:pPr>
              <a:defRPr sz="1800" b="0" i="0" u="none" strike="noStrike" kern="0" cap="none" spc="0" baseline="0">
                <a:solidFill>
                  <a:srgbClr val="000000"/>
                </a:solidFill>
                <a:uFillTx/>
              </a:defRPr>
            </a:pPr>
            <a:endParaRPr lang="en-GB" kern="0">
              <a:solidFill>
                <a:srgbClr val="000000"/>
              </a:solidFill>
            </a:endParaRPr>
          </a:p>
        </p:txBody>
      </p:sp>
      <p:pic>
        <p:nvPicPr>
          <p:cNvPr id="4" name="Picture 3"/>
          <p:cNvPicPr>
            <a:picLocks noChangeAspect="1"/>
          </p:cNvPicPr>
          <p:nvPr/>
        </p:nvPicPr>
        <p:blipFill>
          <a:blip r:embed="rId3"/>
          <a:stretch>
            <a:fillRect/>
          </a:stretch>
        </p:blipFill>
        <p:spPr>
          <a:xfrm>
            <a:off x="3461857" y="310403"/>
            <a:ext cx="7206142" cy="2238501"/>
          </a:xfrm>
          <a:prstGeom prst="rect">
            <a:avLst/>
          </a:prstGeom>
          <a:noFill/>
          <a:ln cap="flat">
            <a:noFill/>
          </a:ln>
        </p:spPr>
      </p:pic>
      <p:sp>
        <p:nvSpPr>
          <p:cNvPr id="5" name="TextBox 4"/>
          <p:cNvSpPr txBox="1"/>
          <p:nvPr/>
        </p:nvSpPr>
        <p:spPr>
          <a:xfrm>
            <a:off x="2518515" y="3615266"/>
            <a:ext cx="7488835" cy="1107996"/>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6600" b="1" kern="0" dirty="0">
                <a:solidFill>
                  <a:srgbClr val="FFFFFF"/>
                </a:solidFill>
              </a:rPr>
              <a:t>Digital Participation</a:t>
            </a:r>
          </a:p>
        </p:txBody>
      </p:sp>
      <p:sp>
        <p:nvSpPr>
          <p:cNvPr id="8" name="TextBox 7"/>
          <p:cNvSpPr txBox="1"/>
          <p:nvPr/>
        </p:nvSpPr>
        <p:spPr>
          <a:xfrm>
            <a:off x="371190" y="5363067"/>
            <a:ext cx="3858936" cy="1569660"/>
          </a:xfrm>
          <a:prstGeom prst="rect">
            <a:avLst/>
          </a:prstGeom>
          <a:noFill/>
        </p:spPr>
        <p:txBody>
          <a:bodyPr wrap="square" rtlCol="0">
            <a:spAutoFit/>
          </a:bodyPr>
          <a:lstStyle/>
          <a:p>
            <a:r>
              <a:rPr lang="en-GB" sz="3200" b="1" dirty="0" smtClean="0">
                <a:solidFill>
                  <a:prstClr val="white"/>
                </a:solidFill>
              </a:rPr>
              <a:t>David McNeill</a:t>
            </a:r>
          </a:p>
          <a:p>
            <a:r>
              <a:rPr lang="en-GB" sz="3200" b="1" dirty="0" smtClean="0">
                <a:solidFill>
                  <a:prstClr val="white"/>
                </a:solidFill>
              </a:rPr>
              <a:t>Digital Director, SCVO</a:t>
            </a:r>
          </a:p>
          <a:p>
            <a:r>
              <a:rPr lang="en-GB" sz="3200" b="1" dirty="0" smtClean="0">
                <a:solidFill>
                  <a:prstClr val="white"/>
                </a:solidFill>
              </a:rPr>
              <a:t>@</a:t>
            </a:r>
            <a:r>
              <a:rPr lang="en-GB" sz="3200" b="1" dirty="0" err="1" smtClean="0">
                <a:solidFill>
                  <a:prstClr val="white"/>
                </a:solidFill>
              </a:rPr>
              <a:t>david_mcneill</a:t>
            </a:r>
            <a:endParaRPr lang="en-GB" sz="3200" b="1" dirty="0">
              <a:solidFill>
                <a:prstClr val="white"/>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4752" y="6195697"/>
            <a:ext cx="1133304" cy="3599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017" y="6163775"/>
            <a:ext cx="1259577" cy="423747"/>
          </a:xfrm>
          <a:prstGeom prst="rect">
            <a:avLst/>
          </a:prstGeom>
        </p:spPr>
      </p:pic>
    </p:spTree>
    <p:extLst>
      <p:ext uri="{BB962C8B-B14F-4D97-AF65-F5344CB8AC3E}">
        <p14:creationId xmlns:p14="http://schemas.microsoft.com/office/powerpoint/2010/main" val="6754372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99730" y="2739542"/>
            <a:ext cx="11720820" cy="2328862"/>
          </a:xfrm>
          <a:prstGeom prst="round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80" y="619563"/>
            <a:ext cx="3621958" cy="809614"/>
          </a:xfrm>
          <a:prstGeom prst="rect">
            <a:avLst/>
          </a:prstGeom>
        </p:spPr>
      </p:pic>
      <p:pic>
        <p:nvPicPr>
          <p:cNvPr id="3" name="Picture 2"/>
          <p:cNvPicPr>
            <a:picLocks noChangeAspect="1"/>
          </p:cNvPicPr>
          <p:nvPr/>
        </p:nvPicPr>
        <p:blipFill>
          <a:blip r:embed="rId4"/>
          <a:stretch>
            <a:fillRect/>
          </a:stretch>
        </p:blipFill>
        <p:spPr>
          <a:xfrm>
            <a:off x="5158055" y="5996341"/>
            <a:ext cx="6742857" cy="73333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4" y="5839441"/>
            <a:ext cx="1402172" cy="1047135"/>
          </a:xfrm>
          <a:prstGeom prst="rect">
            <a:avLst/>
          </a:prstGeom>
        </p:spPr>
      </p:pic>
      <p:sp>
        <p:nvSpPr>
          <p:cNvPr id="5" name="Rectangle 4"/>
          <p:cNvSpPr/>
          <p:nvPr/>
        </p:nvSpPr>
        <p:spPr>
          <a:xfrm>
            <a:off x="390362" y="3425588"/>
            <a:ext cx="2983115"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2400" b="1" dirty="0" smtClean="0">
                <a:solidFill>
                  <a:schemeClr val="tx1"/>
                </a:solidFill>
                <a:cs typeface="Arial" panose="020B0604020202020204" pitchFamily="34" charset="0"/>
              </a:rPr>
              <a:t>1. Making Digital Work</a:t>
            </a:r>
          </a:p>
          <a:p>
            <a:pPr algn="ctr"/>
            <a:endParaRPr lang="en-GB" sz="2400" i="1" dirty="0" smtClean="0">
              <a:solidFill>
                <a:schemeClr val="tx1"/>
              </a:solidFill>
              <a:cs typeface="Arial" panose="020B0604020202020204" pitchFamily="34" charset="0"/>
            </a:endParaRPr>
          </a:p>
          <a:p>
            <a:pPr algn="ctr"/>
            <a:r>
              <a:rPr lang="en-GB" sz="2400" i="1" dirty="0" smtClean="0">
                <a:solidFill>
                  <a:schemeClr val="tx1"/>
                </a:solidFill>
                <a:cs typeface="Arial" panose="020B0604020202020204" pitchFamily="34" charset="0"/>
              </a:rPr>
              <a:t>Basic digital skills</a:t>
            </a:r>
            <a:endParaRPr lang="en-GB" sz="2400" i="1" dirty="0">
              <a:solidFill>
                <a:schemeClr val="tx1"/>
              </a:solidFill>
              <a:cs typeface="Arial" panose="020B0604020202020204" pitchFamily="34" charset="0"/>
            </a:endParaRPr>
          </a:p>
        </p:txBody>
      </p:sp>
      <p:sp>
        <p:nvSpPr>
          <p:cNvPr id="6" name="Rectangle 5"/>
          <p:cNvSpPr/>
          <p:nvPr/>
        </p:nvSpPr>
        <p:spPr>
          <a:xfrm>
            <a:off x="2325021" y="1853527"/>
            <a:ext cx="6809236" cy="461665"/>
          </a:xfrm>
          <a:prstGeom prst="rect">
            <a:avLst/>
          </a:prstGeom>
        </p:spPr>
        <p:txBody>
          <a:bodyPr wrap="none">
            <a:spAutoFit/>
          </a:bodyPr>
          <a:lstStyle/>
          <a:p>
            <a:r>
              <a:rPr lang="en-GB" sz="2400" b="1" dirty="0" smtClean="0"/>
              <a:t>Trusted </a:t>
            </a:r>
            <a:r>
              <a:rPr lang="en-GB" sz="2400" b="1" dirty="0"/>
              <a:t>intermediaries </a:t>
            </a:r>
            <a:r>
              <a:rPr lang="en-GB" sz="2400" b="1" dirty="0" smtClean="0"/>
              <a:t>acting </a:t>
            </a:r>
            <a:r>
              <a:rPr lang="en-GB" sz="2400" b="1" dirty="0"/>
              <a:t>as ‘Digital Champions</a:t>
            </a:r>
            <a:r>
              <a:rPr lang="en-GB" sz="2400" b="1" dirty="0" smtClean="0"/>
              <a:t>’</a:t>
            </a:r>
            <a:endParaRPr lang="en-GB" sz="2400" b="1" dirty="0"/>
          </a:p>
        </p:txBody>
      </p:sp>
      <p:sp>
        <p:nvSpPr>
          <p:cNvPr id="7" name="Rectangle 6"/>
          <p:cNvSpPr/>
          <p:nvPr/>
        </p:nvSpPr>
        <p:spPr>
          <a:xfrm>
            <a:off x="4312795" y="3425588"/>
            <a:ext cx="3446319"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2400" b="1" dirty="0" smtClean="0">
                <a:solidFill>
                  <a:schemeClr val="tx1"/>
                </a:solidFill>
                <a:cs typeface="Arial" panose="020B0604020202020204" pitchFamily="34" charset="0"/>
              </a:rPr>
              <a:t>2. Making Digital Everyday</a:t>
            </a:r>
          </a:p>
          <a:p>
            <a:pPr algn="ctr"/>
            <a:endParaRPr lang="en-GB" sz="2400" i="1" dirty="0" smtClean="0">
              <a:solidFill>
                <a:schemeClr val="tx1"/>
              </a:solidFill>
              <a:cs typeface="Arial" panose="020B0604020202020204" pitchFamily="34" charset="0"/>
            </a:endParaRPr>
          </a:p>
          <a:p>
            <a:pPr algn="ctr"/>
            <a:r>
              <a:rPr lang="en-GB" sz="2400" i="1" dirty="0" smtClean="0">
                <a:solidFill>
                  <a:schemeClr val="tx1"/>
                </a:solidFill>
                <a:cs typeface="Arial" panose="020B0604020202020204" pitchFamily="34" charset="0"/>
              </a:rPr>
              <a:t>Digital champions</a:t>
            </a:r>
            <a:endParaRPr lang="en-GB" sz="2400" i="1" dirty="0">
              <a:solidFill>
                <a:schemeClr val="tx1"/>
              </a:solidFill>
              <a:cs typeface="Arial" panose="020B0604020202020204" pitchFamily="34" charset="0"/>
            </a:endParaRPr>
          </a:p>
        </p:txBody>
      </p:sp>
      <p:sp>
        <p:nvSpPr>
          <p:cNvPr id="9" name="Rectangle 8"/>
          <p:cNvSpPr/>
          <p:nvPr/>
        </p:nvSpPr>
        <p:spPr>
          <a:xfrm>
            <a:off x="8429203" y="3240921"/>
            <a:ext cx="3030265" cy="155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gn="ctr"/>
            <a:r>
              <a:rPr lang="en-GB" sz="2400" b="1" dirty="0" smtClean="0">
                <a:solidFill>
                  <a:schemeClr val="tx1"/>
                </a:solidFill>
                <a:cs typeface="Arial" panose="020B0604020202020204" pitchFamily="34" charset="0"/>
              </a:rPr>
              <a:t>3. Making Digital Leaders</a:t>
            </a:r>
          </a:p>
          <a:p>
            <a:pPr algn="ctr"/>
            <a:endParaRPr lang="en-GB" sz="2400" i="1" dirty="0" smtClean="0">
              <a:solidFill>
                <a:schemeClr val="tx1"/>
              </a:solidFill>
              <a:cs typeface="Arial" panose="020B0604020202020204" pitchFamily="34" charset="0"/>
            </a:endParaRPr>
          </a:p>
          <a:p>
            <a:pPr algn="ctr"/>
            <a:r>
              <a:rPr lang="en-GB" sz="2400" i="1" dirty="0" smtClean="0">
                <a:solidFill>
                  <a:schemeClr val="tx1"/>
                </a:solidFill>
                <a:cs typeface="Arial" panose="020B0604020202020204" pitchFamily="34" charset="0"/>
              </a:rPr>
              <a:t>Digital organisations</a:t>
            </a:r>
            <a:endParaRPr lang="en-GB" sz="2400" i="1" dirty="0">
              <a:solidFill>
                <a:schemeClr val="tx1"/>
              </a:solidFill>
              <a:cs typeface="Arial" panose="020B0604020202020204" pitchFamily="34" charset="0"/>
            </a:endParaRPr>
          </a:p>
        </p:txBody>
      </p:sp>
      <p:sp>
        <p:nvSpPr>
          <p:cNvPr id="11" name="Rectangle 10"/>
          <p:cNvSpPr/>
          <p:nvPr/>
        </p:nvSpPr>
        <p:spPr>
          <a:xfrm>
            <a:off x="550413" y="2880681"/>
            <a:ext cx="2155325" cy="31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1600" b="1" dirty="0" smtClean="0">
                <a:solidFill>
                  <a:schemeClr val="tx1"/>
                </a:solidFill>
                <a:cs typeface="Arial" panose="020B0604020202020204" pitchFamily="34" charset="0"/>
              </a:rPr>
              <a:t>Within the third sector…</a:t>
            </a:r>
            <a:endParaRPr lang="en-GB" sz="1600" b="1" i="1" dirty="0">
              <a:solidFill>
                <a:schemeClr val="tx1"/>
              </a:solidFill>
              <a:cs typeface="Arial" panose="020B0604020202020204" pitchFamily="34" charset="0"/>
            </a:endParaRPr>
          </a:p>
        </p:txBody>
      </p:sp>
      <p:sp>
        <p:nvSpPr>
          <p:cNvPr id="12" name="Rectangle 11"/>
          <p:cNvSpPr/>
          <p:nvPr/>
        </p:nvSpPr>
        <p:spPr>
          <a:xfrm>
            <a:off x="2832933" y="5272614"/>
            <a:ext cx="6119560" cy="523220"/>
          </a:xfrm>
          <a:prstGeom prst="rect">
            <a:avLst/>
          </a:prstGeom>
        </p:spPr>
        <p:txBody>
          <a:bodyPr wrap="none">
            <a:spAutoFit/>
          </a:bodyPr>
          <a:lstStyle/>
          <a:p>
            <a:r>
              <a:rPr lang="en-GB" sz="2000" b="1" dirty="0" smtClean="0"/>
              <a:t>Using </a:t>
            </a:r>
            <a:r>
              <a:rPr lang="en-GB" sz="2000" b="1" dirty="0" smtClean="0"/>
              <a:t>the appropriate </a:t>
            </a:r>
            <a:r>
              <a:rPr lang="en-GB" sz="2800" b="1" dirty="0" smtClean="0"/>
              <a:t>resources </a:t>
            </a:r>
            <a:r>
              <a:rPr lang="en-GB" sz="2000" b="1" dirty="0" smtClean="0"/>
              <a:t>to support learning</a:t>
            </a:r>
            <a:endParaRPr lang="en-GB" sz="2000" b="1" dirty="0"/>
          </a:p>
        </p:txBody>
      </p:sp>
    </p:spTree>
    <p:extLst>
      <p:ext uri="{BB962C8B-B14F-4D97-AF65-F5344CB8AC3E}">
        <p14:creationId xmlns:p14="http://schemas.microsoft.com/office/powerpoint/2010/main" val="167466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82285" y="1201160"/>
            <a:ext cx="6281903" cy="2104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endParaRPr lang="en-GB" sz="6600" dirty="0" smtClean="0">
              <a:solidFill>
                <a:prstClr val="white"/>
              </a:solidFill>
              <a:latin typeface="Calibri" panose="020F0502020204030204" pitchFamily="34" charset="0"/>
              <a:cs typeface="Arial" panose="020B0604020202020204" pitchFamily="34" charset="0"/>
            </a:endParaRPr>
          </a:p>
          <a:p>
            <a:pPr algn="ctr"/>
            <a:r>
              <a:rPr lang="en-GB" sz="6600" dirty="0" smtClean="0">
                <a:solidFill>
                  <a:prstClr val="white"/>
                </a:solidFill>
                <a:latin typeface="Calibri" panose="020F0502020204030204" pitchFamily="34" charset="0"/>
                <a:cs typeface="Arial" panose="020B0604020202020204" pitchFamily="34" charset="0"/>
              </a:rPr>
              <a:t>digital.scvo.org.uk</a:t>
            </a:r>
            <a:endParaRPr lang="en-GB" sz="6600" dirty="0">
              <a:solidFill>
                <a:prstClr val="white"/>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655825" y="4377701"/>
            <a:ext cx="1083020" cy="885251"/>
          </a:xfrm>
          <a:prstGeom prst="rect">
            <a:avLst/>
          </a:prstGeom>
        </p:spPr>
      </p:pic>
      <p:sp>
        <p:nvSpPr>
          <p:cNvPr id="4" name="TextBox 3"/>
          <p:cNvSpPr txBox="1"/>
          <p:nvPr/>
        </p:nvSpPr>
        <p:spPr>
          <a:xfrm>
            <a:off x="3815427" y="4158608"/>
            <a:ext cx="4920201" cy="1323439"/>
          </a:xfrm>
          <a:prstGeom prst="rect">
            <a:avLst/>
          </a:prstGeom>
          <a:noFill/>
        </p:spPr>
        <p:txBody>
          <a:bodyPr wrap="square" rtlCol="0">
            <a:spAutoFit/>
          </a:bodyPr>
          <a:lstStyle/>
          <a:p>
            <a:r>
              <a:rPr lang="en-GB" sz="4000" dirty="0" smtClean="0">
                <a:solidFill>
                  <a:prstClr val="white"/>
                </a:solidFill>
                <a:latin typeface="Calibri" panose="020F0502020204030204" pitchFamily="34" charset="0"/>
              </a:rPr>
              <a:t>@</a:t>
            </a:r>
            <a:r>
              <a:rPr lang="en-GB" sz="4000" dirty="0" err="1" smtClean="0">
                <a:solidFill>
                  <a:prstClr val="white"/>
                </a:solidFill>
                <a:latin typeface="Calibri" panose="020F0502020204030204" pitchFamily="34" charset="0"/>
              </a:rPr>
              <a:t>digiscot</a:t>
            </a:r>
            <a:endParaRPr lang="en-GB" sz="4000" dirty="0" smtClean="0">
              <a:solidFill>
                <a:prstClr val="white"/>
              </a:solidFill>
              <a:latin typeface="Calibri" panose="020F0502020204030204" pitchFamily="34" charset="0"/>
            </a:endParaRPr>
          </a:p>
          <a:p>
            <a:r>
              <a:rPr lang="en-GB" sz="4000" dirty="0" smtClean="0">
                <a:solidFill>
                  <a:prstClr val="white"/>
                </a:solidFill>
                <a:latin typeface="Calibri" panose="020F0502020204030204" pitchFamily="34" charset="0"/>
              </a:rPr>
              <a:t>@</a:t>
            </a:r>
            <a:r>
              <a:rPr lang="en-GB" sz="4000" dirty="0" err="1" smtClean="0">
                <a:solidFill>
                  <a:prstClr val="white"/>
                </a:solidFill>
                <a:latin typeface="Calibri" panose="020F0502020204030204" pitchFamily="34" charset="0"/>
              </a:rPr>
              <a:t>david_mcneill</a:t>
            </a:r>
            <a:endParaRPr lang="en-GB" sz="40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407314640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04" y="0"/>
            <a:ext cx="6096000" cy="6858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endParaRPr>
          </a:p>
        </p:txBody>
      </p:sp>
      <p:sp>
        <p:nvSpPr>
          <p:cNvPr id="36" name="Rectangle 35"/>
          <p:cNvSpPr/>
          <p:nvPr/>
        </p:nvSpPr>
        <p:spPr>
          <a:xfrm>
            <a:off x="801681" y="2124280"/>
            <a:ext cx="4155018" cy="278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4400" dirty="0">
                <a:solidFill>
                  <a:prstClr val="white"/>
                </a:solidFill>
                <a:latin typeface="Calibri" panose="020F0502020204030204" pitchFamily="34" charset="0"/>
                <a:cs typeface="Arial" panose="020B0604020202020204" pitchFamily="34" charset="0"/>
              </a:rPr>
              <a:t>Increase digital participation throughout Scotland </a:t>
            </a:r>
          </a:p>
        </p:txBody>
      </p:sp>
      <p:sp>
        <p:nvSpPr>
          <p:cNvPr id="37" name="Rectangle 36"/>
          <p:cNvSpPr/>
          <p:nvPr/>
        </p:nvSpPr>
        <p:spPr>
          <a:xfrm>
            <a:off x="6968705" y="2675898"/>
            <a:ext cx="4154400" cy="2104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4400" dirty="0">
                <a:solidFill>
                  <a:srgbClr val="0070C0"/>
                </a:solidFill>
                <a:latin typeface="Calibri" panose="020F0502020204030204" pitchFamily="34" charset="0"/>
                <a:cs typeface="Arial" panose="020B0604020202020204" pitchFamily="34" charset="0"/>
              </a:rPr>
              <a:t>Build</a:t>
            </a:r>
          </a:p>
          <a:p>
            <a:pPr algn="ctr"/>
            <a:r>
              <a:rPr lang="en-GB" sz="4400" dirty="0">
                <a:solidFill>
                  <a:srgbClr val="0070C0"/>
                </a:solidFill>
                <a:latin typeface="Calibri" panose="020F0502020204030204" pitchFamily="34" charset="0"/>
                <a:cs typeface="Arial" panose="020B0604020202020204" pitchFamily="34" charset="0"/>
              </a:rPr>
              <a:t>digital capability in the third sector</a:t>
            </a:r>
          </a:p>
        </p:txBody>
      </p:sp>
      <p:sp>
        <p:nvSpPr>
          <p:cNvPr id="19" name="Down Arrow Callout 18"/>
          <p:cNvSpPr/>
          <p:nvPr/>
        </p:nvSpPr>
        <p:spPr>
          <a:xfrm>
            <a:off x="0" y="0"/>
            <a:ext cx="12192000" cy="1405553"/>
          </a:xfrm>
          <a:prstGeom prst="downArrowCallout">
            <a:avLst>
              <a:gd name="adj1" fmla="val 50000"/>
              <a:gd name="adj2" fmla="val 25000"/>
              <a:gd name="adj3" fmla="val 34428"/>
              <a:gd name="adj4" fmla="val 64977"/>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SCVO Digital Participation team</a:t>
            </a:r>
          </a:p>
        </p:txBody>
      </p:sp>
    </p:spTree>
    <p:extLst>
      <p:ext uri="{BB962C8B-B14F-4D97-AF65-F5344CB8AC3E}">
        <p14:creationId xmlns:p14="http://schemas.microsoft.com/office/powerpoint/2010/main" val="9689455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0455" y="2016171"/>
            <a:ext cx="4251090"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Managing information</a:t>
            </a:r>
          </a:p>
        </p:txBody>
      </p:sp>
      <p:sp>
        <p:nvSpPr>
          <p:cNvPr id="18" name="Rectangle 17"/>
          <p:cNvSpPr/>
          <p:nvPr/>
        </p:nvSpPr>
        <p:spPr>
          <a:xfrm>
            <a:off x="2861691" y="507788"/>
            <a:ext cx="6468620"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7200" dirty="0">
                <a:solidFill>
                  <a:prstClr val="white"/>
                </a:solidFill>
                <a:latin typeface="Calibri" panose="020F0502020204030204" pitchFamily="34" charset="0"/>
                <a:cs typeface="Arial" panose="020B0604020202020204" pitchFamily="34" charset="0"/>
              </a:rPr>
              <a:t>Basic digital skills</a:t>
            </a:r>
          </a:p>
        </p:txBody>
      </p:sp>
      <p:sp>
        <p:nvSpPr>
          <p:cNvPr id="36" name="Rectangle 35"/>
          <p:cNvSpPr/>
          <p:nvPr/>
        </p:nvSpPr>
        <p:spPr>
          <a:xfrm>
            <a:off x="4586553" y="2964438"/>
            <a:ext cx="3018894"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Communicating</a:t>
            </a:r>
          </a:p>
        </p:txBody>
      </p:sp>
      <p:sp>
        <p:nvSpPr>
          <p:cNvPr id="37" name="Rectangle 36"/>
          <p:cNvSpPr/>
          <p:nvPr/>
        </p:nvSpPr>
        <p:spPr>
          <a:xfrm>
            <a:off x="4995864" y="3912705"/>
            <a:ext cx="2200272"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Transacting</a:t>
            </a:r>
          </a:p>
        </p:txBody>
      </p:sp>
      <p:sp>
        <p:nvSpPr>
          <p:cNvPr id="38" name="Rectangle 37"/>
          <p:cNvSpPr/>
          <p:nvPr/>
        </p:nvSpPr>
        <p:spPr>
          <a:xfrm>
            <a:off x="4564560" y="4860972"/>
            <a:ext cx="3062881"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Problem solving</a:t>
            </a:r>
          </a:p>
        </p:txBody>
      </p:sp>
      <p:sp>
        <p:nvSpPr>
          <p:cNvPr id="39" name="Rectangle 38"/>
          <p:cNvSpPr/>
          <p:nvPr/>
        </p:nvSpPr>
        <p:spPr>
          <a:xfrm>
            <a:off x="5276163" y="5766376"/>
            <a:ext cx="1639671" cy="62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3600" dirty="0">
                <a:solidFill>
                  <a:prstClr val="white"/>
                </a:solidFill>
                <a:latin typeface="Calibri" panose="020F0502020204030204" pitchFamily="34" charset="0"/>
                <a:cs typeface="Arial" panose="020B0604020202020204" pitchFamily="34" charset="0"/>
              </a:rPr>
              <a:t>Creating</a:t>
            </a:r>
          </a:p>
        </p:txBody>
      </p:sp>
    </p:spTree>
    <p:extLst>
      <p:ext uri="{BB962C8B-B14F-4D97-AF65-F5344CB8AC3E}">
        <p14:creationId xmlns:p14="http://schemas.microsoft.com/office/powerpoint/2010/main" val="233415701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73025" y="0"/>
            <a:ext cx="12263932" cy="6746875"/>
          </a:xfrm>
          <a:prstGeom prst="rect">
            <a:avLst/>
          </a:prstGeom>
        </p:spPr>
      </p:pic>
    </p:spTree>
    <p:extLst>
      <p:ext uri="{BB962C8B-B14F-4D97-AF65-F5344CB8AC3E}">
        <p14:creationId xmlns:p14="http://schemas.microsoft.com/office/powerpoint/2010/main" val="413429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81585" y="607800"/>
            <a:ext cx="9743106" cy="5735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nchorCtr="0">
            <a:spAutoFit/>
          </a:bodyPr>
          <a:lstStyle/>
          <a:p>
            <a:pPr algn="ctr"/>
            <a:r>
              <a:rPr lang="en-GB" sz="4800" b="1" dirty="0">
                <a:solidFill>
                  <a:prstClr val="white"/>
                </a:solidFill>
                <a:latin typeface="Calibri" panose="020F0502020204030204" pitchFamily="34" charset="0"/>
                <a:cs typeface="Arial" panose="020B0604020202020204" pitchFamily="34" charset="0"/>
              </a:rPr>
              <a:t>Why are </a:t>
            </a:r>
            <a:r>
              <a:rPr lang="en-GB" sz="4800" b="1" dirty="0" smtClean="0">
                <a:solidFill>
                  <a:prstClr val="white"/>
                </a:solidFill>
                <a:latin typeface="Calibri" panose="020F0502020204030204" pitchFamily="34" charset="0"/>
                <a:cs typeface="Arial" panose="020B0604020202020204" pitchFamily="34" charset="0"/>
              </a:rPr>
              <a:t>basic digital skills important</a:t>
            </a:r>
            <a:r>
              <a:rPr lang="en-GB" sz="4800" b="1" dirty="0">
                <a:solidFill>
                  <a:prstClr val="white"/>
                </a:solidFill>
                <a:latin typeface="Calibri" panose="020F0502020204030204" pitchFamily="34" charset="0"/>
                <a:cs typeface="Arial" panose="020B0604020202020204" pitchFamily="34" charset="0"/>
              </a:rPr>
              <a:t>?</a:t>
            </a:r>
          </a:p>
          <a:p>
            <a:pPr algn="ctr"/>
            <a:endParaRPr lang="en-GB" sz="3200" dirty="0" smtClean="0">
              <a:solidFill>
                <a:prstClr val="white"/>
              </a:solidFill>
              <a:latin typeface="Calibri" panose="020F0502020204030204" pitchFamily="34" charset="0"/>
              <a:cs typeface="Arial" panose="020B0604020202020204" pitchFamily="34" charset="0"/>
            </a:endParaRPr>
          </a:p>
          <a:p>
            <a:pPr algn="ctr"/>
            <a:endParaRPr lang="en-GB" sz="3200" dirty="0">
              <a:solidFill>
                <a:prstClr val="white"/>
              </a:solidFill>
              <a:latin typeface="Calibri" panose="020F0502020204030204" pitchFamily="34" charset="0"/>
              <a:cs typeface="Arial" panose="020B0604020202020204" pitchFamily="34" charset="0"/>
            </a:endParaRPr>
          </a:p>
          <a:p>
            <a:pPr algn="ctr"/>
            <a:r>
              <a:rPr lang="en-GB" sz="3200" b="1" dirty="0">
                <a:solidFill>
                  <a:srgbClr val="FF33CC"/>
                </a:solidFill>
                <a:latin typeface="Calibri" panose="020F0502020204030204" pitchFamily="34" charset="0"/>
                <a:cs typeface="Arial" panose="020B0604020202020204" pitchFamily="34" charset="0"/>
              </a:rPr>
              <a:t>Employment</a:t>
            </a:r>
          </a:p>
          <a:p>
            <a:pPr algn="ctr"/>
            <a:r>
              <a:rPr lang="en-GB" sz="3200" dirty="0" smtClean="0">
                <a:solidFill>
                  <a:prstClr val="white"/>
                </a:solidFill>
                <a:latin typeface="Calibri" panose="020F0502020204030204" pitchFamily="34" charset="0"/>
                <a:cs typeface="Arial" panose="020B0604020202020204" pitchFamily="34" charset="0"/>
              </a:rPr>
              <a:t>90</a:t>
            </a:r>
            <a:r>
              <a:rPr lang="en-GB" sz="3200" dirty="0">
                <a:solidFill>
                  <a:prstClr val="white"/>
                </a:solidFill>
                <a:latin typeface="Calibri" panose="020F0502020204030204" pitchFamily="34" charset="0"/>
                <a:cs typeface="Arial" panose="020B0604020202020204" pitchFamily="34" charset="0"/>
              </a:rPr>
              <a:t>% of jobs require Basic Digital Skills</a:t>
            </a:r>
          </a:p>
          <a:p>
            <a:pPr algn="ctr"/>
            <a:endParaRPr lang="en-GB" sz="3200" dirty="0">
              <a:solidFill>
                <a:prstClr val="white"/>
              </a:solidFill>
              <a:latin typeface="Calibri" panose="020F0502020204030204" pitchFamily="34" charset="0"/>
              <a:cs typeface="Arial" panose="020B0604020202020204" pitchFamily="34" charset="0"/>
            </a:endParaRPr>
          </a:p>
          <a:p>
            <a:pPr algn="ctr"/>
            <a:r>
              <a:rPr lang="en-GB" sz="3200" b="1" dirty="0">
                <a:solidFill>
                  <a:srgbClr val="FF33CC"/>
                </a:solidFill>
                <a:latin typeface="Calibri" panose="020F0502020204030204" pitchFamily="34" charset="0"/>
                <a:cs typeface="Arial" panose="020B0604020202020204" pitchFamily="34" charset="0"/>
              </a:rPr>
              <a:t>Public services</a:t>
            </a:r>
          </a:p>
          <a:p>
            <a:pPr algn="ctr"/>
            <a:r>
              <a:rPr lang="en-GB" sz="3200" dirty="0" smtClean="0">
                <a:solidFill>
                  <a:prstClr val="white"/>
                </a:solidFill>
                <a:latin typeface="Calibri" panose="020F0502020204030204" pitchFamily="34" charset="0"/>
                <a:cs typeface="Arial" panose="020B0604020202020204" pitchFamily="34" charset="0"/>
              </a:rPr>
              <a:t>A </a:t>
            </a:r>
            <a:r>
              <a:rPr lang="en-GB" sz="3200" dirty="0">
                <a:solidFill>
                  <a:prstClr val="white"/>
                </a:solidFill>
                <a:latin typeface="Calibri" panose="020F0502020204030204" pitchFamily="34" charset="0"/>
                <a:cs typeface="Arial" panose="020B0604020202020204" pitchFamily="34" charset="0"/>
              </a:rPr>
              <a:t>digital first agenda</a:t>
            </a:r>
          </a:p>
          <a:p>
            <a:pPr algn="ctr"/>
            <a:endParaRPr lang="en-GB" sz="3200" dirty="0">
              <a:solidFill>
                <a:prstClr val="white"/>
              </a:solidFill>
              <a:latin typeface="Calibri" panose="020F0502020204030204" pitchFamily="34" charset="0"/>
              <a:cs typeface="Arial" panose="020B0604020202020204" pitchFamily="34" charset="0"/>
            </a:endParaRPr>
          </a:p>
          <a:p>
            <a:pPr algn="ctr"/>
            <a:r>
              <a:rPr lang="en-GB" sz="3200" b="1" dirty="0">
                <a:solidFill>
                  <a:srgbClr val="FF33CC"/>
                </a:solidFill>
                <a:latin typeface="Calibri" panose="020F0502020204030204" pitchFamily="34" charset="0"/>
                <a:cs typeface="Arial" panose="020B0604020202020204" pitchFamily="34" charset="0"/>
              </a:rPr>
              <a:t>Making the most of your </a:t>
            </a:r>
            <a:r>
              <a:rPr lang="en-GB" sz="3200" b="1" dirty="0" smtClean="0">
                <a:solidFill>
                  <a:srgbClr val="FF33CC"/>
                </a:solidFill>
                <a:latin typeface="Calibri" panose="020F0502020204030204" pitchFamily="34" charset="0"/>
                <a:cs typeface="Arial" panose="020B0604020202020204" pitchFamily="34" charset="0"/>
              </a:rPr>
              <a:t>cash</a:t>
            </a:r>
          </a:p>
          <a:p>
            <a:pPr algn="ctr"/>
            <a:r>
              <a:rPr lang="en-GB" sz="3200" dirty="0" smtClean="0">
                <a:solidFill>
                  <a:prstClr val="white"/>
                </a:solidFill>
                <a:latin typeface="Calibri" panose="020F0502020204030204" pitchFamily="34" charset="0"/>
                <a:cs typeface="Arial" panose="020B0604020202020204" pitchFamily="34" charset="0"/>
              </a:rPr>
              <a:t>Best </a:t>
            </a:r>
            <a:r>
              <a:rPr lang="en-GB" sz="3200" dirty="0">
                <a:solidFill>
                  <a:prstClr val="white"/>
                </a:solidFill>
                <a:latin typeface="Calibri" panose="020F0502020204030204" pitchFamily="34" charset="0"/>
                <a:cs typeface="Arial" panose="020B0604020202020204" pitchFamily="34" charset="0"/>
              </a:rPr>
              <a:t>prices for goods and services online</a:t>
            </a:r>
          </a:p>
        </p:txBody>
      </p:sp>
    </p:spTree>
    <p:extLst>
      <p:ext uri="{BB962C8B-B14F-4D97-AF65-F5344CB8AC3E}">
        <p14:creationId xmlns:p14="http://schemas.microsoft.com/office/powerpoint/2010/main" val="42197936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770" y="514350"/>
            <a:ext cx="6498189" cy="984885"/>
          </a:xfrm>
          <a:prstGeom prst="rect">
            <a:avLst/>
          </a:prstGeom>
          <a:noFill/>
        </p:spPr>
        <p:txBody>
          <a:bodyPr wrap="none" rtlCol="0">
            <a:spAutoFit/>
          </a:bodyPr>
          <a:lstStyle/>
          <a:p>
            <a:r>
              <a:rPr lang="en-GB" sz="4000" b="1" dirty="0" smtClean="0">
                <a:solidFill>
                  <a:srgbClr val="FF33CC"/>
                </a:solidFill>
              </a:rPr>
              <a:t>Why else are they important?</a:t>
            </a:r>
          </a:p>
          <a:p>
            <a:endParaRPr lang="en-GB" b="1" dirty="0">
              <a:solidFill>
                <a:srgbClr val="FF33CC"/>
              </a:solidFill>
            </a:endParaRPr>
          </a:p>
        </p:txBody>
      </p:sp>
      <p:pic>
        <p:nvPicPr>
          <p:cNvPr id="3" name="Picture 2"/>
          <p:cNvPicPr>
            <a:picLocks noChangeAspect="1"/>
          </p:cNvPicPr>
          <p:nvPr/>
        </p:nvPicPr>
        <p:blipFill>
          <a:blip r:embed="rId2"/>
          <a:stretch>
            <a:fillRect/>
          </a:stretch>
        </p:blipFill>
        <p:spPr>
          <a:xfrm>
            <a:off x="1280200" y="1666875"/>
            <a:ext cx="2686050" cy="1695450"/>
          </a:xfrm>
          <a:prstGeom prst="rect">
            <a:avLst/>
          </a:prstGeom>
        </p:spPr>
      </p:pic>
      <p:pic>
        <p:nvPicPr>
          <p:cNvPr id="5" name="Picture 4"/>
          <p:cNvPicPr>
            <a:picLocks noChangeAspect="1"/>
          </p:cNvPicPr>
          <p:nvPr/>
        </p:nvPicPr>
        <p:blipFill>
          <a:blip r:embed="rId3"/>
          <a:stretch>
            <a:fillRect/>
          </a:stretch>
        </p:blipFill>
        <p:spPr>
          <a:xfrm>
            <a:off x="3234547" y="2989735"/>
            <a:ext cx="1698997" cy="1698997"/>
          </a:xfrm>
          <a:prstGeom prst="rect">
            <a:avLst/>
          </a:prstGeom>
        </p:spPr>
      </p:pic>
      <p:pic>
        <p:nvPicPr>
          <p:cNvPr id="7" name="Picture 6"/>
          <p:cNvPicPr>
            <a:picLocks noChangeAspect="1"/>
          </p:cNvPicPr>
          <p:nvPr/>
        </p:nvPicPr>
        <p:blipFill>
          <a:blip r:embed="rId4"/>
          <a:stretch>
            <a:fillRect/>
          </a:stretch>
        </p:blipFill>
        <p:spPr>
          <a:xfrm>
            <a:off x="5461270" y="1757362"/>
            <a:ext cx="3028950" cy="1514475"/>
          </a:xfrm>
          <a:prstGeom prst="rect">
            <a:avLst/>
          </a:prstGeom>
        </p:spPr>
      </p:pic>
      <p:pic>
        <p:nvPicPr>
          <p:cNvPr id="6" name="Picture 5"/>
          <p:cNvPicPr>
            <a:picLocks noChangeAspect="1"/>
          </p:cNvPicPr>
          <p:nvPr/>
        </p:nvPicPr>
        <p:blipFill>
          <a:blip r:embed="rId5"/>
          <a:stretch>
            <a:fillRect/>
          </a:stretch>
        </p:blipFill>
        <p:spPr>
          <a:xfrm>
            <a:off x="7984382" y="440176"/>
            <a:ext cx="2857500" cy="1600200"/>
          </a:xfrm>
          <a:prstGeom prst="rect">
            <a:avLst/>
          </a:prstGeom>
        </p:spPr>
      </p:pic>
      <p:pic>
        <p:nvPicPr>
          <p:cNvPr id="8" name="Picture 7"/>
          <p:cNvPicPr>
            <a:picLocks noChangeAspect="1"/>
          </p:cNvPicPr>
          <p:nvPr/>
        </p:nvPicPr>
        <p:blipFill>
          <a:blip r:embed="rId6"/>
          <a:stretch>
            <a:fillRect/>
          </a:stretch>
        </p:blipFill>
        <p:spPr>
          <a:xfrm>
            <a:off x="679619" y="4200240"/>
            <a:ext cx="2143125" cy="2143125"/>
          </a:xfrm>
          <a:prstGeom prst="rect">
            <a:avLst/>
          </a:prstGeom>
        </p:spPr>
      </p:pic>
      <p:pic>
        <p:nvPicPr>
          <p:cNvPr id="9" name="Picture 8"/>
          <p:cNvPicPr>
            <a:picLocks noChangeAspect="1"/>
          </p:cNvPicPr>
          <p:nvPr/>
        </p:nvPicPr>
        <p:blipFill>
          <a:blip r:embed="rId7"/>
          <a:stretch>
            <a:fillRect/>
          </a:stretch>
        </p:blipFill>
        <p:spPr>
          <a:xfrm>
            <a:off x="9634234" y="2361712"/>
            <a:ext cx="1887499" cy="1256045"/>
          </a:xfrm>
          <a:prstGeom prst="rect">
            <a:avLst/>
          </a:prstGeom>
        </p:spPr>
      </p:pic>
      <p:pic>
        <p:nvPicPr>
          <p:cNvPr id="10" name="Picture 9"/>
          <p:cNvPicPr>
            <a:picLocks noChangeAspect="1"/>
          </p:cNvPicPr>
          <p:nvPr/>
        </p:nvPicPr>
        <p:blipFill>
          <a:blip r:embed="rId8"/>
          <a:stretch>
            <a:fillRect/>
          </a:stretch>
        </p:blipFill>
        <p:spPr>
          <a:xfrm>
            <a:off x="4890784" y="3271837"/>
            <a:ext cx="2619375" cy="1743075"/>
          </a:xfrm>
          <a:prstGeom prst="rect">
            <a:avLst/>
          </a:prstGeom>
        </p:spPr>
      </p:pic>
      <p:pic>
        <p:nvPicPr>
          <p:cNvPr id="12" name="Picture 11"/>
          <p:cNvPicPr>
            <a:picLocks noChangeAspect="1"/>
          </p:cNvPicPr>
          <p:nvPr/>
        </p:nvPicPr>
        <p:blipFill>
          <a:blip r:embed="rId9"/>
          <a:stretch>
            <a:fillRect/>
          </a:stretch>
        </p:blipFill>
        <p:spPr>
          <a:xfrm>
            <a:off x="6700210" y="5083795"/>
            <a:ext cx="1619897" cy="1619897"/>
          </a:xfrm>
          <a:prstGeom prst="rect">
            <a:avLst/>
          </a:prstGeom>
        </p:spPr>
      </p:pic>
      <p:pic>
        <p:nvPicPr>
          <p:cNvPr id="11" name="Picture 10"/>
          <p:cNvPicPr>
            <a:picLocks noChangeAspect="1"/>
          </p:cNvPicPr>
          <p:nvPr/>
        </p:nvPicPr>
        <p:blipFill>
          <a:blip r:embed="rId10"/>
          <a:stretch>
            <a:fillRect/>
          </a:stretch>
        </p:blipFill>
        <p:spPr>
          <a:xfrm>
            <a:off x="7921284" y="4150669"/>
            <a:ext cx="3590925" cy="1276350"/>
          </a:xfrm>
          <a:prstGeom prst="rect">
            <a:avLst/>
          </a:prstGeom>
        </p:spPr>
      </p:pic>
      <p:pic>
        <p:nvPicPr>
          <p:cNvPr id="13" name="Picture 12"/>
          <p:cNvPicPr>
            <a:picLocks noChangeAspect="1"/>
          </p:cNvPicPr>
          <p:nvPr/>
        </p:nvPicPr>
        <p:blipFill>
          <a:blip r:embed="rId11"/>
          <a:stretch>
            <a:fillRect/>
          </a:stretch>
        </p:blipFill>
        <p:spPr>
          <a:xfrm>
            <a:off x="3013750" y="4852825"/>
            <a:ext cx="1326407" cy="1326407"/>
          </a:xfrm>
          <a:prstGeom prst="rect">
            <a:avLst/>
          </a:prstGeom>
        </p:spPr>
      </p:pic>
    </p:spTree>
    <p:extLst>
      <p:ext uri="{BB962C8B-B14F-4D97-AF65-F5344CB8AC3E}">
        <p14:creationId xmlns:p14="http://schemas.microsoft.com/office/powerpoint/2010/main" val="19324138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4733" y="318638"/>
            <a:ext cx="1120939" cy="38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000" dirty="0">
                <a:solidFill>
                  <a:prstClr val="white"/>
                </a:solidFill>
                <a:latin typeface="Calibri" panose="020F0502020204030204" pitchFamily="34" charset="0"/>
                <a:cs typeface="Arial" panose="020B0604020202020204" pitchFamily="34" charset="0"/>
              </a:rPr>
              <a:t>Scotland’s</a:t>
            </a:r>
          </a:p>
        </p:txBody>
      </p:sp>
      <p:sp>
        <p:nvSpPr>
          <p:cNvPr id="8" name="Rectangle 7"/>
          <p:cNvSpPr/>
          <p:nvPr/>
        </p:nvSpPr>
        <p:spPr>
          <a:xfrm>
            <a:off x="2599246" y="584828"/>
            <a:ext cx="6993508" cy="81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en-GB" sz="4800" dirty="0">
                <a:solidFill>
                  <a:prstClr val="white"/>
                </a:solidFill>
                <a:latin typeface="Calibri" panose="020F0502020204030204" pitchFamily="34" charset="0"/>
                <a:cs typeface="Arial" panose="020B0604020202020204" pitchFamily="34" charset="0"/>
              </a:rPr>
              <a:t>Digital Participation Charter</a:t>
            </a:r>
          </a:p>
        </p:txBody>
      </p:sp>
      <p:sp>
        <p:nvSpPr>
          <p:cNvPr id="3" name="Rounded Rectangle 2"/>
          <p:cNvSpPr/>
          <p:nvPr/>
        </p:nvSpPr>
        <p:spPr>
          <a:xfrm>
            <a:off x="1828801" y="1682731"/>
            <a:ext cx="8534400" cy="4237704"/>
          </a:xfrm>
          <a:prstGeom prst="roundRect">
            <a:avLst>
              <a:gd name="adj" fmla="val 1942"/>
            </a:avLst>
          </a:prstGeom>
          <a:solidFill>
            <a:srgbClr val="FFFFF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endParaRPr>
          </a:p>
        </p:txBody>
      </p:sp>
      <p:grpSp>
        <p:nvGrpSpPr>
          <p:cNvPr id="21" name="Group 20"/>
          <p:cNvGrpSpPr/>
          <p:nvPr/>
        </p:nvGrpSpPr>
        <p:grpSpPr>
          <a:xfrm>
            <a:off x="2100803" y="2089222"/>
            <a:ext cx="6242993" cy="3424722"/>
            <a:chOff x="743533" y="2037025"/>
            <a:chExt cx="6242993" cy="3424722"/>
          </a:xfrm>
          <a:solidFill>
            <a:srgbClr val="FFFFFF"/>
          </a:solidFill>
        </p:grpSpPr>
        <p:sp>
          <p:nvSpPr>
            <p:cNvPr id="9" name="Rectangle 8"/>
            <p:cNvSpPr/>
            <p:nvPr/>
          </p:nvSpPr>
          <p:spPr>
            <a:xfrm>
              <a:off x="1353133" y="2039901"/>
              <a:ext cx="3662276"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400" dirty="0">
                  <a:solidFill>
                    <a:prstClr val="white"/>
                  </a:solidFill>
                  <a:latin typeface="Calibri" panose="020F0502020204030204" pitchFamily="34" charset="0"/>
                  <a:cs typeface="Arial" panose="020B0604020202020204" pitchFamily="34" charset="0"/>
                </a:rPr>
                <a:t>Invest in staff and volunteers</a:t>
              </a:r>
            </a:p>
          </p:txBody>
        </p:sp>
        <p:sp>
          <p:nvSpPr>
            <p:cNvPr id="10" name="Rounded Rectangle 9"/>
            <p:cNvSpPr/>
            <p:nvPr/>
          </p:nvSpPr>
          <p:spPr>
            <a:xfrm>
              <a:off x="743533" y="2037025"/>
              <a:ext cx="442800" cy="4428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en-GB" sz="2400" dirty="0">
                  <a:solidFill>
                    <a:prstClr val="white"/>
                  </a:solidFill>
                  <a:latin typeface="Calibri" panose="020F0502020204030204" pitchFamily="34" charset="0"/>
                  <a:cs typeface="Arial" panose="020B0604020202020204" pitchFamily="34" charset="0"/>
                </a:rPr>
                <a:t>1</a:t>
              </a:r>
            </a:p>
          </p:txBody>
        </p:sp>
        <p:sp>
          <p:nvSpPr>
            <p:cNvPr id="11" name="Rectangle 10"/>
            <p:cNvSpPr/>
            <p:nvPr/>
          </p:nvSpPr>
          <p:spPr>
            <a:xfrm>
              <a:off x="1353133" y="2784663"/>
              <a:ext cx="5633393"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400" dirty="0">
                  <a:solidFill>
                    <a:prstClr val="white"/>
                  </a:solidFill>
                  <a:latin typeface="Calibri" panose="020F0502020204030204" pitchFamily="34" charset="0"/>
                  <a:cs typeface="Arial" panose="020B0604020202020204" pitchFamily="34" charset="0"/>
                </a:rPr>
                <a:t>Empower staff and volunteers to help others</a:t>
              </a:r>
            </a:p>
          </p:txBody>
        </p:sp>
        <p:sp>
          <p:nvSpPr>
            <p:cNvPr id="12" name="Rectangle 11"/>
            <p:cNvSpPr/>
            <p:nvPr/>
          </p:nvSpPr>
          <p:spPr>
            <a:xfrm>
              <a:off x="1353133" y="3529425"/>
              <a:ext cx="5090872"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400" dirty="0">
                  <a:solidFill>
                    <a:prstClr val="white"/>
                  </a:solidFill>
                  <a:latin typeface="Calibri" panose="020F0502020204030204" pitchFamily="34" charset="0"/>
                  <a:cs typeface="Arial" panose="020B0604020202020204" pitchFamily="34" charset="0"/>
                </a:rPr>
                <a:t>Contribute practical support for projects</a:t>
              </a:r>
            </a:p>
          </p:txBody>
        </p:sp>
        <p:sp>
          <p:nvSpPr>
            <p:cNvPr id="13" name="Rectangle 12"/>
            <p:cNvSpPr/>
            <p:nvPr/>
          </p:nvSpPr>
          <p:spPr>
            <a:xfrm>
              <a:off x="1353133" y="4274186"/>
              <a:ext cx="5240272"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400" dirty="0">
                  <a:solidFill>
                    <a:prstClr val="white"/>
                  </a:solidFill>
                  <a:latin typeface="Calibri" panose="020F0502020204030204" pitchFamily="34" charset="0"/>
                  <a:cs typeface="Arial" panose="020B0604020202020204" pitchFamily="34" charset="0"/>
                </a:rPr>
                <a:t>Work together and coordinate our efforts</a:t>
              </a:r>
            </a:p>
          </p:txBody>
        </p:sp>
        <p:sp>
          <p:nvSpPr>
            <p:cNvPr id="14" name="Rectangle 13"/>
            <p:cNvSpPr/>
            <p:nvPr/>
          </p:nvSpPr>
          <p:spPr>
            <a:xfrm>
              <a:off x="1353133" y="5018947"/>
              <a:ext cx="3208113"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400" dirty="0">
                  <a:solidFill>
                    <a:prstClr val="white"/>
                  </a:solidFill>
                  <a:latin typeface="Calibri" panose="020F0502020204030204" pitchFamily="34" charset="0"/>
                  <a:cs typeface="Arial" panose="020B0604020202020204" pitchFamily="34" charset="0"/>
                </a:rPr>
                <a:t>Adopt common language</a:t>
              </a:r>
            </a:p>
          </p:txBody>
        </p:sp>
        <p:sp>
          <p:nvSpPr>
            <p:cNvPr id="15" name="Rounded Rectangle 14"/>
            <p:cNvSpPr/>
            <p:nvPr/>
          </p:nvSpPr>
          <p:spPr>
            <a:xfrm>
              <a:off x="743533" y="2783898"/>
              <a:ext cx="442800" cy="4428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en-GB" sz="2400" dirty="0">
                  <a:solidFill>
                    <a:prstClr val="white"/>
                  </a:solidFill>
                  <a:latin typeface="Calibri" panose="020F0502020204030204" pitchFamily="34" charset="0"/>
                  <a:cs typeface="Arial" panose="020B0604020202020204" pitchFamily="34" charset="0"/>
                </a:rPr>
                <a:t>2</a:t>
              </a:r>
            </a:p>
          </p:txBody>
        </p:sp>
        <p:sp>
          <p:nvSpPr>
            <p:cNvPr id="16" name="Rounded Rectangle 15"/>
            <p:cNvSpPr/>
            <p:nvPr/>
          </p:nvSpPr>
          <p:spPr>
            <a:xfrm>
              <a:off x="743533" y="3529425"/>
              <a:ext cx="442800" cy="4428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en-GB" sz="2400" dirty="0">
                  <a:solidFill>
                    <a:prstClr val="white"/>
                  </a:solidFill>
                  <a:latin typeface="Calibri" panose="020F0502020204030204" pitchFamily="34" charset="0"/>
                  <a:cs typeface="Arial" panose="020B0604020202020204" pitchFamily="34" charset="0"/>
                </a:rPr>
                <a:t>3</a:t>
              </a:r>
            </a:p>
          </p:txBody>
        </p:sp>
        <p:sp>
          <p:nvSpPr>
            <p:cNvPr id="17" name="Rounded Rectangle 16"/>
            <p:cNvSpPr/>
            <p:nvPr/>
          </p:nvSpPr>
          <p:spPr>
            <a:xfrm>
              <a:off x="743533" y="4274186"/>
              <a:ext cx="442800" cy="4428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en-GB" sz="2400" dirty="0">
                  <a:solidFill>
                    <a:prstClr val="white"/>
                  </a:solidFill>
                  <a:latin typeface="Calibri" panose="020F0502020204030204" pitchFamily="34" charset="0"/>
                  <a:cs typeface="Arial" panose="020B0604020202020204" pitchFamily="34" charset="0"/>
                </a:rPr>
                <a:t>4</a:t>
              </a:r>
            </a:p>
          </p:txBody>
        </p:sp>
        <p:sp>
          <p:nvSpPr>
            <p:cNvPr id="18" name="Rounded Rectangle 17"/>
            <p:cNvSpPr/>
            <p:nvPr/>
          </p:nvSpPr>
          <p:spPr>
            <a:xfrm>
              <a:off x="743533" y="5018947"/>
              <a:ext cx="442800" cy="4428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en-GB" sz="2400" dirty="0">
                  <a:solidFill>
                    <a:prstClr val="white"/>
                  </a:solidFill>
                  <a:latin typeface="Calibri" panose="020F0502020204030204" pitchFamily="34" charset="0"/>
                  <a:cs typeface="Arial" panose="020B0604020202020204" pitchFamily="34" charset="0"/>
                </a:rPr>
                <a:t>5</a:t>
              </a:r>
            </a:p>
          </p:txBody>
        </p:sp>
      </p:grpSp>
      <p:sp>
        <p:nvSpPr>
          <p:cNvPr id="23" name="Rectangle 22"/>
          <p:cNvSpPr/>
          <p:nvPr/>
        </p:nvSpPr>
        <p:spPr>
          <a:xfrm>
            <a:off x="2599246" y="6206971"/>
            <a:ext cx="6408925" cy="38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2000" dirty="0">
                <a:solidFill>
                  <a:prstClr val="white"/>
                </a:solidFill>
                <a:latin typeface="Calibri" panose="020F0502020204030204" pitchFamily="34" charset="0"/>
                <a:cs typeface="Arial" panose="020B0604020202020204" pitchFamily="34" charset="0"/>
              </a:rPr>
              <a:t>Find out more and pledge your support at </a:t>
            </a:r>
            <a:r>
              <a:rPr lang="en-GB" sz="2000" dirty="0">
                <a:solidFill>
                  <a:srgbClr val="FF3399"/>
                </a:solidFill>
                <a:latin typeface="Calibri" panose="020F0502020204030204" pitchFamily="34" charset="0"/>
                <a:cs typeface="Arial" panose="020B0604020202020204" pitchFamily="34" charset="0"/>
              </a:rPr>
              <a:t>digitalscotland.org</a:t>
            </a:r>
          </a:p>
        </p:txBody>
      </p:sp>
    </p:spTree>
    <p:extLst>
      <p:ext uri="{BB962C8B-B14F-4D97-AF65-F5344CB8AC3E}">
        <p14:creationId xmlns:p14="http://schemas.microsoft.com/office/powerpoint/2010/main" val="64494275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440" y="418224"/>
            <a:ext cx="2943511" cy="2943511"/>
          </a:xfrm>
          <a:prstGeom prst="rect">
            <a:avLst/>
          </a:prstGeom>
        </p:spPr>
      </p:pic>
      <p:pic>
        <p:nvPicPr>
          <p:cNvPr id="4" name="Picture 3"/>
          <p:cNvPicPr>
            <a:picLocks noChangeAspect="1"/>
          </p:cNvPicPr>
          <p:nvPr/>
        </p:nvPicPr>
        <p:blipFill>
          <a:blip r:embed="rId4"/>
          <a:stretch>
            <a:fillRect/>
          </a:stretch>
        </p:blipFill>
        <p:spPr>
          <a:xfrm>
            <a:off x="975697" y="3199478"/>
            <a:ext cx="4105275" cy="3143250"/>
          </a:xfrm>
          <a:prstGeom prst="rect">
            <a:avLst/>
          </a:prstGeom>
        </p:spPr>
      </p:pic>
      <p:pic>
        <p:nvPicPr>
          <p:cNvPr id="5" name="Picture 4"/>
          <p:cNvPicPr>
            <a:picLocks noChangeAspect="1"/>
          </p:cNvPicPr>
          <p:nvPr/>
        </p:nvPicPr>
        <p:blipFill>
          <a:blip r:embed="rId5"/>
          <a:stretch>
            <a:fillRect/>
          </a:stretch>
        </p:blipFill>
        <p:spPr>
          <a:xfrm>
            <a:off x="7214879" y="3199478"/>
            <a:ext cx="4338116" cy="31432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4879" y="1169497"/>
            <a:ext cx="3639421" cy="1440967"/>
          </a:xfrm>
          <a:prstGeom prst="rect">
            <a:avLst/>
          </a:prstGeom>
        </p:spPr>
      </p:pic>
      <p:sp>
        <p:nvSpPr>
          <p:cNvPr id="8" name="Rectangle 7"/>
          <p:cNvSpPr/>
          <p:nvPr/>
        </p:nvSpPr>
        <p:spPr>
          <a:xfrm>
            <a:off x="5838385" y="3199478"/>
            <a:ext cx="619080" cy="830997"/>
          </a:xfrm>
          <a:prstGeom prst="rect">
            <a:avLst/>
          </a:prstGeom>
        </p:spPr>
        <p:txBody>
          <a:bodyPr wrap="none">
            <a:spAutoFit/>
          </a:bodyPr>
          <a:lstStyle/>
          <a:p>
            <a:r>
              <a:rPr lang="en-GB" sz="4800" b="1" dirty="0" smtClean="0">
                <a:solidFill>
                  <a:srgbClr val="003FA2"/>
                </a:solidFill>
              </a:rPr>
              <a:t>&amp;</a:t>
            </a:r>
            <a:endParaRPr lang="en-GB" sz="4800" b="1" dirty="0">
              <a:solidFill>
                <a:srgbClr val="003FA2"/>
              </a:solidFill>
            </a:endParaRPr>
          </a:p>
        </p:txBody>
      </p:sp>
    </p:spTree>
    <p:extLst>
      <p:ext uri="{BB962C8B-B14F-4D97-AF65-F5344CB8AC3E}">
        <p14:creationId xmlns:p14="http://schemas.microsoft.com/office/powerpoint/2010/main" val="216709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034949">
            <a:off x="884068" y="3266479"/>
            <a:ext cx="7118841" cy="2599314"/>
          </a:xfrm>
          <a:prstGeom prst="rect">
            <a:avLst/>
          </a:prstGeom>
        </p:spPr>
      </p:pic>
      <p:pic>
        <p:nvPicPr>
          <p:cNvPr id="5" name="Picture 4"/>
          <p:cNvPicPr>
            <a:picLocks noChangeAspect="1"/>
          </p:cNvPicPr>
          <p:nvPr/>
        </p:nvPicPr>
        <p:blipFill>
          <a:blip r:embed="rId3"/>
          <a:stretch>
            <a:fillRect/>
          </a:stretch>
        </p:blipFill>
        <p:spPr>
          <a:xfrm rot="289295">
            <a:off x="8574805" y="1528150"/>
            <a:ext cx="2505075" cy="4981575"/>
          </a:xfrm>
          <a:prstGeom prst="rect">
            <a:avLst/>
          </a:prstGeom>
        </p:spPr>
      </p:pic>
      <p:pic>
        <p:nvPicPr>
          <p:cNvPr id="1026" name="Picture 2" descr="https://pbs.twimg.com/profile_images/473754687171072002/MdruQ3q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671" y="235974"/>
            <a:ext cx="2807110" cy="280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56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CVO Powerpoint Template 2011_Colour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CVO Powerpoint Template 2011_Colour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i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403771C6BB044816509B2491951F6" ma:contentTypeVersion="3" ma:contentTypeDescription="Create a new document." ma:contentTypeScope="" ma:versionID="b7551e8efe6012f5c635ee3482563c46">
  <xsd:schema xmlns:xsd="http://www.w3.org/2001/XMLSchema" xmlns:xs="http://www.w3.org/2001/XMLSchema" xmlns:p="http://schemas.microsoft.com/office/2006/metadata/properties" xmlns:ns2="2540b81c-7825-4d24-a6e6-2f2b9a023401" targetNamespace="http://schemas.microsoft.com/office/2006/metadata/properties" ma:root="true" ma:fieldsID="94c9c53c6c9db7ad86b40c6a92343059" ns2:_="">
    <xsd:import namespace="2540b81c-7825-4d24-a6e6-2f2b9a023401"/>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0b81c-7825-4d24-a6e6-2f2b9a0234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41987-40AC-448D-9729-578879844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0b81c-7825-4d24-a6e6-2f2b9a0234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AA24C2-53F0-47F2-96A6-9D4D8334CB5E}">
  <ds:schemaRefs>
    <ds:schemaRef ds:uri="http://schemas.microsoft.com/office/2006/metadata/properties"/>
    <ds:schemaRef ds:uri="http://purl.org/dc/terms/"/>
    <ds:schemaRef ds:uri="http://schemas.openxmlformats.org/package/2006/metadata/core-properties"/>
    <ds:schemaRef ds:uri="2540b81c-7825-4d24-a6e6-2f2b9a023401"/>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E91C3EC-2617-4F29-B635-96AA81990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207</Words>
  <Application>Microsoft Office PowerPoint</Application>
  <PresentationFormat>Widescreen</PresentationFormat>
  <Paragraphs>78</Paragraphs>
  <Slides>11</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ＭＳ Ｐゴシック</vt:lpstr>
      <vt:lpstr>Arial</vt:lpstr>
      <vt:lpstr>Calibri</vt:lpstr>
      <vt:lpstr>Calibri Light</vt:lpstr>
      <vt:lpstr>Montserrat</vt:lpstr>
      <vt:lpstr>Office Theme</vt:lpstr>
      <vt:lpstr>Master</vt:lpstr>
      <vt:lpstr>1_SCVO Powerpoint Template 2011_Colour_NEW</vt:lpstr>
      <vt:lpstr>SCVO Powerpoint Template 2011_Colour_NEW</vt:lpstr>
      <vt:lpstr>Main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David McNeill</cp:lastModifiedBy>
  <cp:revision>18</cp:revision>
  <dcterms:created xsi:type="dcterms:W3CDTF">2012-07-27T01:16:44Z</dcterms:created>
  <dcterms:modified xsi:type="dcterms:W3CDTF">2016-03-29T11:32:11Z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0x0101005EC403771C6BB044816509B2491951F6</vt:lpwstr>
  </property>
</Properties>
</file>