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18"/>
  </p:notesMasterIdLst>
  <p:handoutMasterIdLst>
    <p:handoutMasterId r:id="rId19"/>
  </p:handoutMasterIdLst>
  <p:sldIdLst>
    <p:sldId id="271" r:id="rId4"/>
    <p:sldId id="273" r:id="rId5"/>
    <p:sldId id="269" r:id="rId6"/>
    <p:sldId id="274" r:id="rId7"/>
    <p:sldId id="275" r:id="rId8"/>
    <p:sldId id="276" r:id="rId9"/>
    <p:sldId id="283" r:id="rId10"/>
    <p:sldId id="282" r:id="rId11"/>
    <p:sldId id="279" r:id="rId12"/>
    <p:sldId id="280" r:id="rId13"/>
    <p:sldId id="284" r:id="rId14"/>
    <p:sldId id="285" r:id="rId15"/>
    <p:sldId id="286" r:id="rId16"/>
    <p:sldId id="270" r:id="rId17"/>
  </p:sldIdLst>
  <p:sldSz cx="9144000" cy="5143500" type="screen16x9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6"/>
    <p:restoredTop sz="76190"/>
  </p:normalViewPr>
  <p:slideViewPr>
    <p:cSldViewPr snapToGrid="0" snapToObjects="1">
      <p:cViewPr varScale="1">
        <p:scale>
          <a:sx n="74" d="100"/>
          <a:sy n="74" d="100"/>
        </p:scale>
        <p:origin x="1278" y="6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80" d="100"/>
        <a:sy n="8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92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4303510312187139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180455703906599"/>
          <c:y val="6.5313746996085303E-2"/>
          <c:w val="0.75670765339115198"/>
          <c:h val="0.8625760297155520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'[WAO Pie Chart.xlsx]Sheet1'!$B$1</c:f>
              <c:strCache>
                <c:ptCount val="1"/>
                <c:pt idx="0">
                  <c:v>No of Pupils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4F7-471B-8C18-A2BC4533785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4F7-471B-8C18-A2BC4533785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4F7-471B-8C18-A2BC4533785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4F7-471B-8C18-A2BC4533785A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74F7-471B-8C18-A2BC4533785A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74F7-471B-8C18-A2BC4533785A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74F7-471B-8C18-A2BC4533785A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74F7-471B-8C18-A2BC4533785A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74F7-471B-8C18-A2BC4533785A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74F7-471B-8C18-A2BC4533785A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74F7-471B-8C18-A2BC4533785A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74F7-471B-8C18-A2BC4533785A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74F7-471B-8C18-A2BC4533785A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74F7-471B-8C18-A2BC4533785A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74F7-471B-8C18-A2BC4533785A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F-74F7-471B-8C18-A2BC4533785A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1-74F7-471B-8C18-A2BC4533785A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3-74F7-471B-8C18-A2BC4533785A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'[WAO Pie Chart.xlsx]Sheet1'!$A$2:$A$19</c:f>
              <c:strCache>
                <c:ptCount val="18"/>
                <c:pt idx="0">
                  <c:v>Music Tech</c:v>
                </c:pt>
                <c:pt idx="1">
                  <c:v>Journalism</c:v>
                </c:pt>
                <c:pt idx="2">
                  <c:v>Prom </c:v>
                </c:pt>
                <c:pt idx="3">
                  <c:v>Retail</c:v>
                </c:pt>
                <c:pt idx="4">
                  <c:v>Football Coaching</c:v>
                </c:pt>
                <c:pt idx="5">
                  <c:v>Mental Health </c:v>
                </c:pt>
                <c:pt idx="6">
                  <c:v>Football Referee</c:v>
                </c:pt>
                <c:pt idx="7">
                  <c:v>Swim Coaching</c:v>
                </c:pt>
                <c:pt idx="8">
                  <c:v>Sports Leader</c:v>
                </c:pt>
                <c:pt idx="9">
                  <c:v>Young Ent</c:v>
                </c:pt>
                <c:pt idx="10">
                  <c:v>Languages</c:v>
                </c:pt>
                <c:pt idx="11">
                  <c:v>Police </c:v>
                </c:pt>
                <c:pt idx="12">
                  <c:v>Statistics</c:v>
                </c:pt>
                <c:pt idx="13">
                  <c:v>Community Arts</c:v>
                </c:pt>
                <c:pt idx="14">
                  <c:v>Film Making</c:v>
                </c:pt>
                <c:pt idx="15">
                  <c:v>Take Away Kitchen</c:v>
                </c:pt>
                <c:pt idx="16">
                  <c:v>Medical Ethics</c:v>
                </c:pt>
                <c:pt idx="17">
                  <c:v>Psychology</c:v>
                </c:pt>
              </c:strCache>
            </c:strRef>
          </c:cat>
          <c:val>
            <c:numRef>
              <c:f>'[WAO Pie Chart.xlsx]Sheet1'!$B$2:$B$19</c:f>
              <c:numCache>
                <c:formatCode>General</c:formatCode>
                <c:ptCount val="18"/>
                <c:pt idx="0">
                  <c:v>13</c:v>
                </c:pt>
                <c:pt idx="1">
                  <c:v>12</c:v>
                </c:pt>
                <c:pt idx="2">
                  <c:v>21</c:v>
                </c:pt>
                <c:pt idx="3">
                  <c:v>10</c:v>
                </c:pt>
                <c:pt idx="4">
                  <c:v>31</c:v>
                </c:pt>
                <c:pt idx="5">
                  <c:v>48</c:v>
                </c:pt>
                <c:pt idx="6">
                  <c:v>28</c:v>
                </c:pt>
                <c:pt idx="7">
                  <c:v>24</c:v>
                </c:pt>
                <c:pt idx="8">
                  <c:v>24</c:v>
                </c:pt>
                <c:pt idx="9">
                  <c:v>12</c:v>
                </c:pt>
                <c:pt idx="10">
                  <c:v>14</c:v>
                </c:pt>
                <c:pt idx="11">
                  <c:v>12</c:v>
                </c:pt>
                <c:pt idx="12">
                  <c:v>16</c:v>
                </c:pt>
                <c:pt idx="13">
                  <c:v>17</c:v>
                </c:pt>
                <c:pt idx="14">
                  <c:v>16</c:v>
                </c:pt>
                <c:pt idx="15">
                  <c:v>34</c:v>
                </c:pt>
                <c:pt idx="16">
                  <c:v>15</c:v>
                </c:pt>
                <c:pt idx="17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74F7-471B-8C18-A2BC453378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-2121287424"/>
        <c:axId val="-2121289200"/>
      </c:barChart>
      <c:valAx>
        <c:axId val="-2121289200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1287424"/>
        <c:crosses val="autoZero"/>
        <c:crossBetween val="between"/>
      </c:valAx>
      <c:catAx>
        <c:axId val="-21212874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128920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93035421881479"/>
          <c:y val="0.20501253802805799"/>
          <c:w val="0.104772433337137"/>
          <c:h val="0.71639890857905097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0CF5228-7B1C-4C8C-9DD5-522CB52DBF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CFA124-3343-495D-A0D4-38F782ACDC9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CA7F8A20-1239-41A2-9CE7-AC72713BF2C5}" type="datetimeFigureOut">
              <a:rPr lang="en-US"/>
              <a:pPr>
                <a:defRPr/>
              </a:pPr>
              <a:t>12/18/2019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B6DAF6-6FA0-4848-AE00-03C704E0BA9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04890B-CAF5-433A-9E9D-147460816D7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DB804624-9FAF-4279-B089-E15C503C5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2AA2A9E-77CA-4C4B-A254-5D1146732BA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73EC96-4BFB-4817-9361-AF6384BD0EB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50BAB708-7922-4362-8D8A-776945CB1A5E}" type="datetimeFigureOut">
              <a:rPr lang="en-US"/>
              <a:pPr>
                <a:defRPr/>
              </a:pPr>
              <a:t>12/18/2019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5DD4F9C-E9C7-4BF9-A5FF-DFC00B32F7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2BE8E23-2D1A-413D-82E0-7D286EFD12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BC2696-579D-4495-B100-A70348A070C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B9569F-4623-4E70-9388-A53FAE8B12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7D950D52-40A3-408B-BEFF-095FE0F1B5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8E720471-BDD7-48C9-B17A-62D1A92525D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E4F4A243-5B5E-4697-AD61-1D5406151F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Introduction of self  - 1 min</a:t>
            </a: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D7ACE4A8-4495-4E73-9548-9B604B7D9D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2177837-E4EA-4982-9AF5-531143F1B7A6}" type="slidenum">
              <a:rPr lang="en-US" altLang="en-US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>
            <a:extLst>
              <a:ext uri="{FF2B5EF4-FFF2-40B4-BE49-F238E27FC236}">
                <a16:creationId xmlns:a16="http://schemas.microsoft.com/office/drawing/2014/main" id="{8F560889-B01D-4A23-A8AA-D3996997BC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Notes Placeholder 2">
            <a:extLst>
              <a:ext uri="{FF2B5EF4-FFF2-40B4-BE49-F238E27FC236}">
                <a16:creationId xmlns:a16="http://schemas.microsoft.com/office/drawing/2014/main" id="{EFC1C204-8201-4511-BD75-980123B89B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Examples of work and lesson 1 min</a:t>
            </a: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76B70EED-2BA0-40FB-9E19-F95293FC00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5F7C000-2669-42DE-B026-2C16FA2A25A1}" type="slidenum">
              <a:rPr lang="en-US" altLang="en-US"/>
              <a:pPr/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6678B22C-9740-4C47-BC60-34C98224B1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A57AB6CD-0F8D-4022-8A86-77F0FDBE14B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1 min</a:t>
            </a: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550B8BFF-4AFD-4D49-B790-9B68CF81C3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6619B9B-39E9-49CC-B589-4B53FE32FFD7}" type="slidenum">
              <a:rPr lang="en-US" altLang="en-US"/>
              <a:pPr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>
            <a:extLst>
              <a:ext uri="{FF2B5EF4-FFF2-40B4-BE49-F238E27FC236}">
                <a16:creationId xmlns:a16="http://schemas.microsoft.com/office/drawing/2014/main" id="{47EF1B69-56BC-4728-92AE-96C4B4E3C74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Notes Placeholder 2">
            <a:extLst>
              <a:ext uri="{FF2B5EF4-FFF2-40B4-BE49-F238E27FC236}">
                <a16:creationId xmlns:a16="http://schemas.microsoft.com/office/drawing/2014/main" id="{ECA69897-4DEB-4F5A-A9E4-0C31920FFD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Pupil more engaged in work </a:t>
            </a:r>
          </a:p>
          <a:p>
            <a:pPr>
              <a:spcBef>
                <a:spcPct val="0"/>
              </a:spcBef>
            </a:pPr>
            <a:r>
              <a:rPr lang="en-US" altLang="en-US"/>
              <a:t>Ongoing process</a:t>
            </a:r>
          </a:p>
          <a:p>
            <a:pPr>
              <a:spcBef>
                <a:spcPct val="0"/>
              </a:spcBef>
            </a:pPr>
            <a:r>
              <a:rPr lang="en-US" altLang="en-US"/>
              <a:t>Doesn’t feel like an ‘assessment’</a:t>
            </a:r>
          </a:p>
          <a:p>
            <a:pPr>
              <a:spcBef>
                <a:spcPct val="0"/>
              </a:spcBef>
            </a:pPr>
            <a:r>
              <a:rPr lang="en-US" altLang="en-US"/>
              <a:t>Gives the work a meaning</a:t>
            </a:r>
          </a:p>
          <a:p>
            <a:pPr>
              <a:spcBef>
                <a:spcPct val="0"/>
              </a:spcBef>
            </a:pPr>
            <a:r>
              <a:rPr lang="en-US" altLang="en-US"/>
              <a:t>3 min</a:t>
            </a:r>
          </a:p>
        </p:txBody>
      </p:sp>
      <p:sp>
        <p:nvSpPr>
          <p:cNvPr id="44035" name="Slide Number Placeholder 3">
            <a:extLst>
              <a:ext uri="{FF2B5EF4-FFF2-40B4-BE49-F238E27FC236}">
                <a16:creationId xmlns:a16="http://schemas.microsoft.com/office/drawing/2014/main" id="{ACA2FFA3-F481-4F02-8777-A1851874CC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D5EA793-D076-4CED-91C5-1356BF2F8525}" type="slidenum">
              <a:rPr lang="en-US" altLang="en-US"/>
              <a:pPr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>
            <a:extLst>
              <a:ext uri="{FF2B5EF4-FFF2-40B4-BE49-F238E27FC236}">
                <a16:creationId xmlns:a16="http://schemas.microsoft.com/office/drawing/2014/main" id="{B24DC755-30A6-406B-9C03-9582850849D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8" name="Notes Placeholder 2">
            <a:extLst>
              <a:ext uri="{FF2B5EF4-FFF2-40B4-BE49-F238E27FC236}">
                <a16:creationId xmlns:a16="http://schemas.microsoft.com/office/drawing/2014/main" id="{178D9DA3-3FAD-4CEA-8037-4254D6595C7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5059" name="Slide Number Placeholder 3">
            <a:extLst>
              <a:ext uri="{FF2B5EF4-FFF2-40B4-BE49-F238E27FC236}">
                <a16:creationId xmlns:a16="http://schemas.microsoft.com/office/drawing/2014/main" id="{61E38E73-174F-48CD-A1C8-C4EAC8A165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2D402BD-BEE1-4CF1-981C-0722710046A2}" type="slidenum">
              <a:rPr lang="en-US" altLang="en-US"/>
              <a:pPr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>
            <a:extLst>
              <a:ext uri="{FF2B5EF4-FFF2-40B4-BE49-F238E27FC236}">
                <a16:creationId xmlns:a16="http://schemas.microsoft.com/office/drawing/2014/main" id="{EAC524DC-A880-4323-AC9B-2FB68504A9E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Notes Placeholder 2">
            <a:extLst>
              <a:ext uri="{FF2B5EF4-FFF2-40B4-BE49-F238E27FC236}">
                <a16:creationId xmlns:a16="http://schemas.microsoft.com/office/drawing/2014/main" id="{3FDA3316-61B8-4265-8DFE-78CA55DAECE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6083" name="Slide Number Placeholder 3">
            <a:extLst>
              <a:ext uri="{FF2B5EF4-FFF2-40B4-BE49-F238E27FC236}">
                <a16:creationId xmlns:a16="http://schemas.microsoft.com/office/drawing/2014/main" id="{2704419B-DC7E-49C9-9EB5-DD0F186379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F82D80E-FB04-41CC-BC3D-58993CA87B43}" type="slidenum">
              <a:rPr lang="en-US" altLang="en-US"/>
              <a:pPr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>
            <a:extLst>
              <a:ext uri="{FF2B5EF4-FFF2-40B4-BE49-F238E27FC236}">
                <a16:creationId xmlns:a16="http://schemas.microsoft.com/office/drawing/2014/main" id="{9BCAB7AD-275E-4B2D-B3E4-C7965FCDB1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>
            <a:extLst>
              <a:ext uri="{FF2B5EF4-FFF2-40B4-BE49-F238E27FC236}">
                <a16:creationId xmlns:a16="http://schemas.microsoft.com/office/drawing/2014/main" id="{35D460AC-0041-4CFE-95E9-11CBDB8D7D0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Give overview of what we are going to be speaking about </a:t>
            </a:r>
            <a:r>
              <a:rPr lang="mr-IN" altLang="en-US">
                <a:ea typeface="Mangal" panose="02040503050203030202" pitchFamily="18" charset="0"/>
              </a:rPr>
              <a:t>–</a:t>
            </a:r>
            <a:r>
              <a:rPr lang="en-US" altLang="en-US"/>
              <a:t> 1 min</a:t>
            </a:r>
          </a:p>
        </p:txBody>
      </p:sp>
      <p:sp>
        <p:nvSpPr>
          <p:cNvPr id="32771" name="Slide Number Placeholder 3">
            <a:extLst>
              <a:ext uri="{FF2B5EF4-FFF2-40B4-BE49-F238E27FC236}">
                <a16:creationId xmlns:a16="http://schemas.microsoft.com/office/drawing/2014/main" id="{2CB408F2-6BD7-4859-A606-2B6D300F7E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7A63975-5AFB-418A-A56B-FF009C36E07A}" type="slidenum">
              <a:rPr lang="en-US" altLang="en-US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>
            <a:extLst>
              <a:ext uri="{FF2B5EF4-FFF2-40B4-BE49-F238E27FC236}">
                <a16:creationId xmlns:a16="http://schemas.microsoft.com/office/drawing/2014/main" id="{D7AE81A8-FCA2-4769-8C11-7643E177A08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Notes Placeholder 2">
            <a:extLst>
              <a:ext uri="{FF2B5EF4-FFF2-40B4-BE49-F238E27FC236}">
                <a16:creationId xmlns:a16="http://schemas.microsoft.com/office/drawing/2014/main" id="{7DA93483-411F-4796-AACF-AEC3A92F823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Give an overview of the different ‘things’ that go on at LHS to support Mental Health and Wellbeing </a:t>
            </a:r>
            <a:r>
              <a:rPr lang="mr-IN" altLang="en-US">
                <a:ea typeface="Mangal" panose="02040503050203030202" pitchFamily="18" charset="0"/>
              </a:rPr>
              <a:t>–</a:t>
            </a:r>
            <a:r>
              <a:rPr lang="en-US" altLang="en-US"/>
              <a:t> 4 mins</a:t>
            </a:r>
          </a:p>
        </p:txBody>
      </p:sp>
      <p:sp>
        <p:nvSpPr>
          <p:cNvPr id="33795" name="Slide Number Placeholder 3">
            <a:extLst>
              <a:ext uri="{FF2B5EF4-FFF2-40B4-BE49-F238E27FC236}">
                <a16:creationId xmlns:a16="http://schemas.microsoft.com/office/drawing/2014/main" id="{0B679473-1D46-4C6D-82C4-91B76236B9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B12CB13-37B4-4072-A559-044F4F6D2AB2}" type="slidenum">
              <a:rPr lang="en-US" altLang="en-US"/>
              <a:pPr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>
            <a:extLst>
              <a:ext uri="{FF2B5EF4-FFF2-40B4-BE49-F238E27FC236}">
                <a16:creationId xmlns:a16="http://schemas.microsoft.com/office/drawing/2014/main" id="{F68D2BEE-C432-4EC4-A9E2-5029CD502B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8" name="Notes Placeholder 2">
            <a:extLst>
              <a:ext uri="{FF2B5EF4-FFF2-40B4-BE49-F238E27FC236}">
                <a16:creationId xmlns:a16="http://schemas.microsoft.com/office/drawing/2014/main" id="{EF6442BB-2381-4D1B-BFA2-8B3D38D8DC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Level 4 course </a:t>
            </a:r>
            <a:r>
              <a:rPr lang="mr-IN" altLang="en-US">
                <a:ea typeface="Mangal" panose="02040503050203030202" pitchFamily="18" charset="0"/>
              </a:rPr>
              <a:t>–</a:t>
            </a:r>
            <a:r>
              <a:rPr lang="en-US" altLang="en-US"/>
              <a:t> doing this for the fir</a:t>
            </a:r>
            <a:r>
              <a:rPr lang="en-US" altLang="en-US" u="sng"/>
              <a:t>st time this year.</a:t>
            </a:r>
            <a:r>
              <a:rPr lang="en-US" altLang="en-US"/>
              <a:t> </a:t>
            </a:r>
          </a:p>
          <a:p>
            <a:pPr>
              <a:spcBef>
                <a:spcPct val="0"/>
              </a:spcBef>
            </a:pPr>
            <a:endParaRPr lang="en-US" altLang="en-US"/>
          </a:p>
          <a:p>
            <a:pPr>
              <a:spcBef>
                <a:spcPct val="0"/>
              </a:spcBef>
            </a:pPr>
            <a:r>
              <a:rPr lang="en-US" altLang="en-US"/>
              <a:t>One period per week </a:t>
            </a:r>
            <a:r>
              <a:rPr lang="mr-IN" altLang="en-US">
                <a:ea typeface="Mangal" panose="02040503050203030202" pitchFamily="18" charset="0"/>
              </a:rPr>
              <a:t>–</a:t>
            </a:r>
            <a:r>
              <a:rPr lang="en-US" altLang="en-US"/>
              <a:t> aim for 2 units. Finish the award by end of S3</a:t>
            </a:r>
          </a:p>
          <a:p>
            <a:pPr>
              <a:spcBef>
                <a:spcPct val="0"/>
              </a:spcBef>
            </a:pPr>
            <a:endParaRPr lang="en-US" altLang="en-US"/>
          </a:p>
          <a:p>
            <a:pPr>
              <a:spcBef>
                <a:spcPct val="0"/>
              </a:spcBef>
            </a:pPr>
            <a:r>
              <a:rPr lang="en-US" altLang="en-US"/>
              <a:t>Explain some other approaches saw at other schools.</a:t>
            </a:r>
          </a:p>
          <a:p>
            <a:pPr>
              <a:spcBef>
                <a:spcPct val="0"/>
              </a:spcBef>
            </a:pPr>
            <a:endParaRPr lang="en-US" altLang="en-US"/>
          </a:p>
          <a:p>
            <a:pPr>
              <a:spcBef>
                <a:spcPct val="0"/>
              </a:spcBef>
            </a:pPr>
            <a:r>
              <a:rPr lang="en-US" altLang="en-US"/>
              <a:t>2 mins</a:t>
            </a:r>
            <a:endParaRPr lang="en-US" altLang="en-US" u="sng"/>
          </a:p>
        </p:txBody>
      </p:sp>
      <p:sp>
        <p:nvSpPr>
          <p:cNvPr id="34819" name="Slide Number Placeholder 3">
            <a:extLst>
              <a:ext uri="{FF2B5EF4-FFF2-40B4-BE49-F238E27FC236}">
                <a16:creationId xmlns:a16="http://schemas.microsoft.com/office/drawing/2014/main" id="{08B4235F-9AF2-4F9A-AF9D-BC83EF8316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2E812B8-795D-4FE0-B67F-8BA8956BE3DB}" type="slidenum">
              <a:rPr lang="en-US" altLang="en-US"/>
              <a:pPr/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>
            <a:extLst>
              <a:ext uri="{FF2B5EF4-FFF2-40B4-BE49-F238E27FC236}">
                <a16:creationId xmlns:a16="http://schemas.microsoft.com/office/drawing/2014/main" id="{8820AE42-BC3F-474F-872F-A28DA7AB976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Notes Placeholder 2">
            <a:extLst>
              <a:ext uri="{FF2B5EF4-FFF2-40B4-BE49-F238E27FC236}">
                <a16:creationId xmlns:a16="http://schemas.microsoft.com/office/drawing/2014/main" id="{313CED4B-4B29-42D9-8D18-80960D7E2F3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2 periods per week. Pupils can pick as a WAO in senior school. Pupils are picking it for a variety of reasons (explain them)</a:t>
            </a:r>
          </a:p>
          <a:p>
            <a:pPr>
              <a:spcBef>
                <a:spcPct val="0"/>
              </a:spcBef>
            </a:pPr>
            <a:endParaRPr lang="en-US" altLang="en-US"/>
          </a:p>
          <a:p>
            <a:pPr>
              <a:spcBef>
                <a:spcPct val="0"/>
              </a:spcBef>
            </a:pPr>
            <a:r>
              <a:rPr lang="en-US" altLang="en-US"/>
              <a:t>Using the course for some pupils to become MH Pupil Leaders in the school</a:t>
            </a:r>
          </a:p>
          <a:p>
            <a:pPr>
              <a:spcBef>
                <a:spcPct val="0"/>
              </a:spcBef>
            </a:pPr>
            <a:endParaRPr lang="en-US" altLang="en-US"/>
          </a:p>
          <a:p>
            <a:pPr>
              <a:spcBef>
                <a:spcPct val="0"/>
              </a:spcBef>
            </a:pPr>
            <a:r>
              <a:rPr lang="en-US" altLang="en-US"/>
              <a:t>2 mina</a:t>
            </a:r>
          </a:p>
        </p:txBody>
      </p:sp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id="{54313D5C-2157-44E6-B2D8-A23CD9C1ED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83F14F6-6C8D-4B19-B5EE-EBE2C3C7A8DB}" type="slidenum">
              <a:rPr lang="en-US" altLang="en-US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>
            <a:extLst>
              <a:ext uri="{FF2B5EF4-FFF2-40B4-BE49-F238E27FC236}">
                <a16:creationId xmlns:a16="http://schemas.microsoft.com/office/drawing/2014/main" id="{23001FC6-A47A-4387-86B9-13796E5EBC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Notes Placeholder 2">
            <a:extLst>
              <a:ext uri="{FF2B5EF4-FFF2-40B4-BE49-F238E27FC236}">
                <a16:creationId xmlns:a16="http://schemas.microsoft.com/office/drawing/2014/main" id="{945B36A8-1989-41C7-AAAA-5A014EDF34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Most Popular WAO Choice across the school - Shows us pupils value the importance of MH</a:t>
            </a:r>
          </a:p>
          <a:p>
            <a:pPr>
              <a:spcBef>
                <a:spcPct val="0"/>
              </a:spcBef>
            </a:pPr>
            <a:r>
              <a:rPr lang="en-US" altLang="en-US"/>
              <a:t>100% rise of pupils picking the course this year.</a:t>
            </a:r>
          </a:p>
          <a:p>
            <a:pPr>
              <a:spcBef>
                <a:spcPct val="0"/>
              </a:spcBef>
            </a:pPr>
            <a:endParaRPr lang="en-US" altLang="en-US"/>
          </a:p>
          <a:p>
            <a:pPr>
              <a:spcBef>
                <a:spcPct val="0"/>
              </a:spcBef>
            </a:pPr>
            <a:r>
              <a:rPr lang="en-US" altLang="en-US"/>
              <a:t>1 min</a:t>
            </a:r>
          </a:p>
        </p:txBody>
      </p:sp>
      <p:sp>
        <p:nvSpPr>
          <p:cNvPr id="36867" name="Slide Number Placeholder 3">
            <a:extLst>
              <a:ext uri="{FF2B5EF4-FFF2-40B4-BE49-F238E27FC236}">
                <a16:creationId xmlns:a16="http://schemas.microsoft.com/office/drawing/2014/main" id="{CA7F358B-4D63-482F-82D1-0BC21A7DCC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78607A8-D8DC-4756-81B2-AEBE8C14E91C}" type="slidenum">
              <a:rPr lang="en-US" altLang="en-US"/>
              <a:pPr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>
            <a:extLst>
              <a:ext uri="{FF2B5EF4-FFF2-40B4-BE49-F238E27FC236}">
                <a16:creationId xmlns:a16="http://schemas.microsoft.com/office/drawing/2014/main" id="{669AAB98-F4D4-42CE-98FD-2199E2DB5BF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0" name="Notes Placeholder 2">
            <a:extLst>
              <a:ext uri="{FF2B5EF4-FFF2-40B4-BE49-F238E27FC236}">
                <a16:creationId xmlns:a16="http://schemas.microsoft.com/office/drawing/2014/main" id="{FE6E0BA4-92A6-4A41-B94A-6DC492B103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I believe the courses can be key to meeting the NIF priorities. </a:t>
            </a:r>
          </a:p>
          <a:p>
            <a:pPr>
              <a:spcBef>
                <a:spcPct val="0"/>
              </a:spcBef>
            </a:pPr>
            <a:r>
              <a:rPr lang="en-US" altLang="en-US"/>
              <a:t>Building resilience in pupils so they can cope with the demands of school </a:t>
            </a:r>
            <a:r>
              <a:rPr lang="mr-IN" altLang="en-US">
                <a:ea typeface="Mangal" panose="02040503050203030202" pitchFamily="18" charset="0"/>
              </a:rPr>
              <a:t>–</a:t>
            </a:r>
            <a:r>
              <a:rPr lang="en-US" altLang="en-US"/>
              <a:t> raises attainment and closes gap</a:t>
            </a:r>
          </a:p>
          <a:p>
            <a:pPr>
              <a:spcBef>
                <a:spcPct val="0"/>
              </a:spcBef>
            </a:pPr>
            <a:r>
              <a:rPr lang="en-US" altLang="en-US"/>
              <a:t>Can Support Positive destinations</a:t>
            </a:r>
          </a:p>
          <a:p>
            <a:pPr>
              <a:spcBef>
                <a:spcPct val="0"/>
              </a:spcBef>
            </a:pPr>
            <a:endParaRPr lang="en-US" altLang="en-US"/>
          </a:p>
          <a:p>
            <a:pPr>
              <a:spcBef>
                <a:spcPct val="0"/>
              </a:spcBef>
            </a:pPr>
            <a:r>
              <a:rPr lang="en-US" altLang="en-US"/>
              <a:t>1 min</a:t>
            </a:r>
          </a:p>
        </p:txBody>
      </p:sp>
      <p:sp>
        <p:nvSpPr>
          <p:cNvPr id="37891" name="Slide Number Placeholder 3">
            <a:extLst>
              <a:ext uri="{FF2B5EF4-FFF2-40B4-BE49-F238E27FC236}">
                <a16:creationId xmlns:a16="http://schemas.microsoft.com/office/drawing/2014/main" id="{EB3E2023-82E1-4A05-BA56-BF4DC72779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0D3ECA4-B17A-40E5-B89B-7D05C7FF01C3}" type="slidenum">
              <a:rPr lang="en-US" altLang="en-US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>
            <a:extLst>
              <a:ext uri="{FF2B5EF4-FFF2-40B4-BE49-F238E27FC236}">
                <a16:creationId xmlns:a16="http://schemas.microsoft.com/office/drawing/2014/main" id="{BA9D7D73-E24A-401B-9D28-71159BD9938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Notes Placeholder 2">
            <a:extLst>
              <a:ext uri="{FF2B5EF4-FFF2-40B4-BE49-F238E27FC236}">
                <a16:creationId xmlns:a16="http://schemas.microsoft.com/office/drawing/2014/main" id="{8DCD9277-35CB-49E8-86F8-32864CF692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ASPS are beneficial and key to understanding evidence requirements however the fact they were not ‘there’ last year allowed us to be more flexible with assessment.</a:t>
            </a:r>
          </a:p>
          <a:p>
            <a:pPr>
              <a:spcBef>
                <a:spcPct val="0"/>
              </a:spcBef>
            </a:pPr>
            <a:endParaRPr lang="en-US" altLang="en-US"/>
          </a:p>
          <a:p>
            <a:pPr>
              <a:spcBef>
                <a:spcPct val="0"/>
              </a:spcBef>
            </a:pPr>
            <a:r>
              <a:rPr lang="en-US" altLang="en-US"/>
              <a:t>Will only use the ASPS for 1 unit this year.</a:t>
            </a:r>
          </a:p>
          <a:p>
            <a:pPr>
              <a:spcBef>
                <a:spcPct val="0"/>
              </a:spcBef>
            </a:pPr>
            <a:endParaRPr lang="en-US" altLang="en-US"/>
          </a:p>
          <a:p>
            <a:pPr>
              <a:spcBef>
                <a:spcPct val="0"/>
              </a:spcBef>
            </a:pPr>
            <a:r>
              <a:rPr lang="en-US" altLang="en-US"/>
              <a:t>1 min</a:t>
            </a:r>
          </a:p>
        </p:txBody>
      </p:sp>
      <p:sp>
        <p:nvSpPr>
          <p:cNvPr id="38915" name="Slide Number Placeholder 3">
            <a:extLst>
              <a:ext uri="{FF2B5EF4-FFF2-40B4-BE49-F238E27FC236}">
                <a16:creationId xmlns:a16="http://schemas.microsoft.com/office/drawing/2014/main" id="{22B79F59-6530-4820-ACD2-A969C33D6D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B376F64-CA79-4C60-9B9C-4FB477335038}" type="slidenum">
              <a:rPr lang="en-US" altLang="en-US"/>
              <a:pPr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>
            <a:extLst>
              <a:ext uri="{FF2B5EF4-FFF2-40B4-BE49-F238E27FC236}">
                <a16:creationId xmlns:a16="http://schemas.microsoft.com/office/drawing/2014/main" id="{1BF2EDCA-FC83-4D4F-AE12-A2C7CE2E7A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Notes Placeholder 2">
            <a:extLst>
              <a:ext uri="{FF2B5EF4-FFF2-40B4-BE49-F238E27FC236}">
                <a16:creationId xmlns:a16="http://schemas.microsoft.com/office/drawing/2014/main" id="{CBCA0760-669A-420F-BEB1-03B8200756B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Notes:</a:t>
            </a:r>
          </a:p>
          <a:p>
            <a:pPr>
              <a:spcBef>
                <a:spcPct val="0"/>
              </a:spcBef>
            </a:pPr>
            <a:endParaRPr lang="en-US" altLang="en-US"/>
          </a:p>
          <a:p>
            <a:pPr>
              <a:spcBef>
                <a:spcPct val="0"/>
              </a:spcBef>
            </a:pPr>
            <a:r>
              <a:rPr lang="en-US" altLang="en-US"/>
              <a:t>Pupils have a range of Scenarios to choose from</a:t>
            </a:r>
          </a:p>
          <a:p>
            <a:pPr>
              <a:spcBef>
                <a:spcPct val="0"/>
              </a:spcBef>
            </a:pPr>
            <a:r>
              <a:rPr lang="en-US" altLang="en-US"/>
              <a:t>Meet all evidence requirements through making a poster/presentation/leaflet/powerpoint on how their ‘person’ in their scenario could get help/help themselves.</a:t>
            </a:r>
          </a:p>
          <a:p>
            <a:pPr>
              <a:spcBef>
                <a:spcPct val="0"/>
              </a:spcBef>
            </a:pPr>
            <a:endParaRPr lang="en-US" altLang="en-US"/>
          </a:p>
          <a:p>
            <a:pPr>
              <a:spcBef>
                <a:spcPct val="0"/>
              </a:spcBef>
            </a:pPr>
            <a:r>
              <a:rPr lang="en-US" altLang="en-US"/>
              <a:t>2min</a:t>
            </a:r>
          </a:p>
          <a:p>
            <a:pPr>
              <a:spcBef>
                <a:spcPct val="0"/>
              </a:spcBef>
            </a:pPr>
            <a:endParaRPr lang="en-US" altLang="en-US"/>
          </a:p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9939" name="Slide Number Placeholder 3">
            <a:extLst>
              <a:ext uri="{FF2B5EF4-FFF2-40B4-BE49-F238E27FC236}">
                <a16:creationId xmlns:a16="http://schemas.microsoft.com/office/drawing/2014/main" id="{91A27F7C-5B61-4957-9CAC-6ECA603B4B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18D4B90-D83B-4027-8D03-EF9163FB0E8C}" type="slidenum">
              <a:rPr lang="en-US" altLang="en-US"/>
              <a:pPr/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lide 1.jpg">
            <a:extLst>
              <a:ext uri="{FF2B5EF4-FFF2-40B4-BE49-F238E27FC236}">
                <a16:creationId xmlns:a16="http://schemas.microsoft.com/office/drawing/2014/main" id="{9B08DAA6-5E48-4F89-BCD0-DA7BD68666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40ED84B-3276-44C6-AB6D-77295EBF4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B798F-E1E1-4160-A3F8-A6ED8A95EE09}" type="datetimeFigureOut">
              <a:rPr lang="en-US"/>
              <a:pPr>
                <a:defRPr/>
              </a:pPr>
              <a:t>12/18/2019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77CAE10-D454-470B-9998-5504C3D91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45C8603-58DA-4773-9FDE-9045C1BDE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E8508-68FE-4E46-9379-6715C27D12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30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lide 2.jpg">
            <a:extLst>
              <a:ext uri="{FF2B5EF4-FFF2-40B4-BE49-F238E27FC236}">
                <a16:creationId xmlns:a16="http://schemas.microsoft.com/office/drawing/2014/main" id="{AFDE89F1-0982-4EB1-8192-433729AEB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6C60794-A2DF-40E8-8F05-BAA80B940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66196-1626-4B56-BDD1-7B5E3390B619}" type="datetimeFigureOut">
              <a:rPr lang="en-US"/>
              <a:pPr>
                <a:defRPr/>
              </a:pPr>
              <a:t>12/18/2019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A37B17E-F1B2-49F7-83FF-1FF6A1D6B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08DF8A-4118-432A-8B85-7CA39809A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EDBFD-CDC6-4265-978F-889DBEA2F0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428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_DSC9734 (1).jpg">
            <a:extLst>
              <a:ext uri="{FF2B5EF4-FFF2-40B4-BE49-F238E27FC236}">
                <a16:creationId xmlns:a16="http://schemas.microsoft.com/office/drawing/2014/main" id="{4CF98279-1FB1-408C-ACC8-5589AF48DF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SQA_powerpoint_top_left_curve.png">
            <a:extLst>
              <a:ext uri="{FF2B5EF4-FFF2-40B4-BE49-F238E27FC236}">
                <a16:creationId xmlns:a16="http://schemas.microsoft.com/office/drawing/2014/main" id="{162CFAEC-6C28-4994-A475-25DC2991E1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38800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6A05343-BE78-4935-8F01-D4ABB208F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EA5C0-3B63-4173-8A77-05C59C177C15}" type="datetimeFigureOut">
              <a:rPr lang="en-US"/>
              <a:pPr>
                <a:defRPr/>
              </a:pPr>
              <a:t>12/18/2019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1DD73E4-7F9B-4E3B-9F88-474C6A41C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21974F6-EAEA-41E7-BB64-6D31B6096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56C3E-030B-4288-B2DD-494E186CDE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887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Slides 4-10.jpg">
            <a:extLst>
              <a:ext uri="{FF2B5EF4-FFF2-40B4-BE49-F238E27FC236}">
                <a16:creationId xmlns:a16="http://schemas.microsoft.com/office/drawing/2014/main" id="{D0510327-E0EB-4FF7-9208-BF3DDDE01B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8740535D-C9CB-41AE-AF61-ACB2630F4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D6BBA-48CE-4095-838B-BBCEF5E34F5C}" type="datetimeFigureOut">
              <a:rPr lang="en-US"/>
              <a:pPr>
                <a:defRPr/>
              </a:pPr>
              <a:t>12/18/2019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E4D071CD-DD56-4232-AE2D-C67AE66CE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6BADF3F-D8D9-4F2B-8E0B-33A159214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E8AE1-D4E8-4456-A4F5-925AC2C99A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75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ides 11-14.jpg">
            <a:extLst>
              <a:ext uri="{FF2B5EF4-FFF2-40B4-BE49-F238E27FC236}">
                <a16:creationId xmlns:a16="http://schemas.microsoft.com/office/drawing/2014/main" id="{3AB8F541-B9FA-48D1-917C-5EFA71A796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D1922554-2DE2-436A-8356-85DF30EB0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1CDE2-E590-4434-87B3-795A868B806C}" type="datetimeFigureOut">
              <a:rPr lang="en-US"/>
              <a:pPr>
                <a:defRPr/>
              </a:pPr>
              <a:t>12/18/2019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330C122E-940A-4DEA-B818-4397BFC61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63AB5E3F-D5DD-449D-99FC-D6D8B36AD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3E6EB-A381-4514-B9AF-EFBB181C93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122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Slide 15.jpg">
            <a:extLst>
              <a:ext uri="{FF2B5EF4-FFF2-40B4-BE49-F238E27FC236}">
                <a16:creationId xmlns:a16="http://schemas.microsoft.com/office/drawing/2014/main" id="{15A24C9E-3C74-438F-B489-B02936B09E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576A499F-9464-4637-9CE9-47A01AB44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CB7F9-F877-412D-B348-F707BDA0D7A6}" type="datetimeFigureOut">
              <a:rPr lang="en-US"/>
              <a:pPr>
                <a:defRPr/>
              </a:pPr>
              <a:t>12/18/2019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674EAC21-EC79-419B-90FF-A4A33137A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FA3B18C-9BF6-4600-AA8F-992E1D6B3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29BE0-5C27-4302-B515-A33FA67D1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504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80000"/>
                <a:satMod val="300000"/>
                <a:alpha val="65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47982FA-ED59-4E54-A8D5-B43423519A5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525A1C2-02EB-4EED-852C-4E640C1B03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D8B4C1-9DBE-4BD5-B185-FEA832E84C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90CA360-B927-4AFE-9E59-84B77E3706A0}" type="datetimeFigureOut">
              <a:rPr lang="en-US"/>
              <a:pPr>
                <a:defRPr/>
              </a:pPr>
              <a:t>12/18/2019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1B938-A10A-4501-9BF4-A86DD5C7A8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2A309-81A2-40ED-9217-0862D6882C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DCA8F9C-4DF9-4B80-95C8-0F5650A203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D5983CA-E60A-425A-B4F0-02559FD8E118}"/>
              </a:ext>
            </a:extLst>
          </p:cNvPr>
          <p:cNvSpPr txBox="1"/>
          <p:nvPr/>
        </p:nvSpPr>
        <p:spPr>
          <a:xfrm>
            <a:off x="2443163" y="693738"/>
            <a:ext cx="4400550" cy="44497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ctr" defTabSz="914400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Martyn Shields</a:t>
            </a:r>
          </a:p>
          <a:p>
            <a:pPr marL="342900" indent="-342900" algn="ctr" defTabSz="914400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2400" kern="0" dirty="0" err="1">
                <a:solidFill>
                  <a:srgbClr val="1F497D"/>
                </a:solidFill>
                <a:latin typeface="Arial"/>
              </a:rPr>
              <a:t>Larbert</a:t>
            </a:r>
            <a:r>
              <a:rPr lang="en-GB" sz="2400" kern="0" dirty="0">
                <a:solidFill>
                  <a:srgbClr val="1F497D"/>
                </a:solidFill>
                <a:latin typeface="Arial"/>
              </a:rPr>
              <a:t> High School</a:t>
            </a:r>
          </a:p>
          <a:p>
            <a:pPr marL="342900" indent="-342900" algn="ctr" defTabSz="914400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PT Pupil Support</a:t>
            </a:r>
          </a:p>
          <a:p>
            <a:pPr marL="342900" indent="-342900" algn="ctr" defTabSz="914400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Mental Health and Wellbeing</a:t>
            </a:r>
          </a:p>
          <a:p>
            <a:pPr marL="342900" indent="-342900" defTabSz="914400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           </a:t>
            </a:r>
          </a:p>
          <a:p>
            <a:pPr marL="342900" indent="-342900" defTabSz="914400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           @</a:t>
            </a:r>
            <a:r>
              <a:rPr lang="en-GB" sz="2400" kern="0" dirty="0" err="1">
                <a:solidFill>
                  <a:srgbClr val="1F497D"/>
                </a:solidFill>
                <a:latin typeface="Arial"/>
              </a:rPr>
              <a:t>MrShieldsLHS</a:t>
            </a: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           @</a:t>
            </a:r>
            <a:r>
              <a:rPr lang="en-GB" sz="2400" kern="0" dirty="0" err="1">
                <a:solidFill>
                  <a:srgbClr val="1F497D"/>
                </a:solidFill>
                <a:latin typeface="Arial"/>
              </a:rPr>
              <a:t>LarbertHighMH</a:t>
            </a: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</p:txBody>
      </p:sp>
      <p:pic>
        <p:nvPicPr>
          <p:cNvPr id="9218" name="Picture 8">
            <a:extLst>
              <a:ext uri="{FF2B5EF4-FFF2-40B4-BE49-F238E27FC236}">
                <a16:creationId xmlns:a16="http://schemas.microsoft.com/office/drawing/2014/main" id="{0208B810-5538-4B9A-BD61-EA9386895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769938"/>
            <a:ext cx="22415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206662-1581-4219-86D5-47E9897A8E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063" y="869950"/>
            <a:ext cx="1727200" cy="2044700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12">
            <a:extLst>
              <a:ext uri="{FF2B5EF4-FFF2-40B4-BE49-F238E27FC236}">
                <a16:creationId xmlns:a16="http://schemas.microsoft.com/office/drawing/2014/main" id="{395D4B4D-1920-4B7E-BEE0-CFE92B9C4D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313113"/>
            <a:ext cx="1620838" cy="108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DD5CAA82-2179-476C-B74B-9771D5C89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0962" name="Text Placeholder 2">
            <a:extLst>
              <a:ext uri="{FF2B5EF4-FFF2-40B4-BE49-F238E27FC236}">
                <a16:creationId xmlns:a16="http://schemas.microsoft.com/office/drawing/2014/main" id="{98A39DD3-43AF-4F1B-B9D9-124859180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40963" name="Content Placeholder 6">
            <a:extLst>
              <a:ext uri="{FF2B5EF4-FFF2-40B4-BE49-F238E27FC236}">
                <a16:creationId xmlns:a16="http://schemas.microsoft.com/office/drawing/2014/main" id="{C00B52E3-756A-44FA-9EDE-8838A76943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038" y="206375"/>
            <a:ext cx="4546600" cy="4824413"/>
          </a:xfrm>
        </p:spPr>
      </p:pic>
      <p:sp>
        <p:nvSpPr>
          <p:cNvPr id="40964" name="Text Placeholder 4">
            <a:extLst>
              <a:ext uri="{FF2B5EF4-FFF2-40B4-BE49-F238E27FC236}">
                <a16:creationId xmlns:a16="http://schemas.microsoft.com/office/drawing/2014/main" id="{51D78B3D-9F27-4757-B49B-C9735CA565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40965" name="Content Placeholder 8">
            <a:extLst>
              <a:ext uri="{FF2B5EF4-FFF2-40B4-BE49-F238E27FC236}">
                <a16:creationId xmlns:a16="http://schemas.microsoft.com/office/drawing/2014/main" id="{0B174AC4-DA30-4D7C-B30C-F28E7B61241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9638" y="206375"/>
            <a:ext cx="4041775" cy="363061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156BA26-17AD-4146-B45B-F4336BBED115}"/>
              </a:ext>
            </a:extLst>
          </p:cNvPr>
          <p:cNvSpPr txBox="1"/>
          <p:nvPr/>
        </p:nvSpPr>
        <p:spPr>
          <a:xfrm>
            <a:off x="434975" y="249238"/>
            <a:ext cx="8653463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hangingPunct="1">
              <a:tabLst>
                <a:tab pos="6724650" algn="l"/>
              </a:tabLst>
              <a:defRPr/>
            </a:pPr>
            <a:r>
              <a:rPr lang="en-GB" sz="3200" b="1" kern="0" dirty="0">
                <a:solidFill>
                  <a:srgbClr val="1F497D"/>
                </a:solidFill>
                <a:latin typeface="Arial" pitchFamily="34" charset="0"/>
              </a:rPr>
              <a:t>Understanding Mental Issues</a:t>
            </a:r>
          </a:p>
          <a:p>
            <a:pPr defTabSz="914400" eaLnBrk="1" hangingPunct="1">
              <a:tabLst>
                <a:tab pos="6724650" algn="l"/>
              </a:tabLst>
              <a:defRPr/>
            </a:pPr>
            <a:endParaRPr lang="en-GB" sz="3200" b="1" kern="0" dirty="0">
              <a:solidFill>
                <a:srgbClr val="1F497D"/>
              </a:solidFill>
              <a:latin typeface="Arial" pitchFamily="34" charset="0"/>
            </a:endParaRPr>
          </a:p>
          <a:p>
            <a:pPr defTabSz="914400" eaLnBrk="1" hangingPunct="1">
              <a:tabLst>
                <a:tab pos="6724650" algn="l"/>
              </a:tabLst>
              <a:defRPr/>
            </a:pPr>
            <a:endParaRPr lang="en-US" sz="3200" b="1" kern="0" dirty="0">
              <a:solidFill>
                <a:srgbClr val="1F497D"/>
              </a:solidFill>
              <a:latin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D290D8-5A50-435E-83A7-24A649709D7B}"/>
              </a:ext>
            </a:extLst>
          </p:cNvPr>
          <p:cNvSpPr txBox="1"/>
          <p:nvPr/>
        </p:nvSpPr>
        <p:spPr>
          <a:xfrm>
            <a:off x="434975" y="1209675"/>
            <a:ext cx="8623300" cy="904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</p:txBody>
      </p:sp>
      <p:pic>
        <p:nvPicPr>
          <p:cNvPr id="18435" name="Picture 1">
            <a:extLst>
              <a:ext uri="{FF2B5EF4-FFF2-40B4-BE49-F238E27FC236}">
                <a16:creationId xmlns:a16="http://schemas.microsoft.com/office/drawing/2014/main" id="{B46F02E9-6453-4BDA-AA73-4A863C8C6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817563"/>
            <a:ext cx="5516562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A683961-E55D-4193-A5DB-0B7FEDEBA580}"/>
              </a:ext>
            </a:extLst>
          </p:cNvPr>
          <p:cNvSpPr txBox="1"/>
          <p:nvPr/>
        </p:nvSpPr>
        <p:spPr>
          <a:xfrm>
            <a:off x="490538" y="179388"/>
            <a:ext cx="8653462" cy="20621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hangingPunct="1">
              <a:tabLst>
                <a:tab pos="6724650" algn="l"/>
              </a:tabLst>
              <a:defRPr/>
            </a:pPr>
            <a:r>
              <a:rPr lang="en-GB" sz="3200" b="1" kern="0" dirty="0">
                <a:solidFill>
                  <a:srgbClr val="1F497D"/>
                </a:solidFill>
                <a:latin typeface="Arial" pitchFamily="34" charset="0"/>
              </a:rPr>
              <a:t>Understanding Mental Issues</a:t>
            </a:r>
          </a:p>
          <a:p>
            <a:pPr defTabSz="914400" eaLnBrk="1" hangingPunct="1">
              <a:tabLst>
                <a:tab pos="6724650" algn="l"/>
              </a:tabLst>
              <a:defRPr/>
            </a:pPr>
            <a:endParaRPr lang="en-GB" sz="3200" b="1" kern="0" dirty="0">
              <a:solidFill>
                <a:srgbClr val="1F497D"/>
              </a:solidFill>
              <a:latin typeface="Arial" pitchFamily="34" charset="0"/>
            </a:endParaRPr>
          </a:p>
          <a:p>
            <a:pPr defTabSz="914400" eaLnBrk="1" hangingPunct="1">
              <a:tabLst>
                <a:tab pos="6724650" algn="l"/>
              </a:tabLst>
              <a:defRPr/>
            </a:pPr>
            <a:endParaRPr lang="en-GB" sz="3200" b="1" kern="0" dirty="0">
              <a:solidFill>
                <a:srgbClr val="1F497D"/>
              </a:solidFill>
              <a:latin typeface="Arial" pitchFamily="34" charset="0"/>
            </a:endParaRPr>
          </a:p>
          <a:p>
            <a:pPr defTabSz="914400" eaLnBrk="1" hangingPunct="1">
              <a:tabLst>
                <a:tab pos="6724650" algn="l"/>
              </a:tabLst>
              <a:defRPr/>
            </a:pPr>
            <a:endParaRPr lang="en-US" sz="3200" b="1" kern="0" dirty="0">
              <a:solidFill>
                <a:srgbClr val="1F497D"/>
              </a:solidFill>
              <a:latin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0888BC-3461-4E4E-AE86-3BD3E21B89F4}"/>
              </a:ext>
            </a:extLst>
          </p:cNvPr>
          <p:cNvSpPr txBox="1"/>
          <p:nvPr/>
        </p:nvSpPr>
        <p:spPr>
          <a:xfrm>
            <a:off x="434975" y="1209675"/>
            <a:ext cx="8623300" cy="904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B8454C-EBB3-4D23-97E2-9CEE05B21C50}"/>
              </a:ext>
            </a:extLst>
          </p:cNvPr>
          <p:cNvSpPr txBox="1"/>
          <p:nvPr/>
        </p:nvSpPr>
        <p:spPr>
          <a:xfrm>
            <a:off x="239713" y="179388"/>
            <a:ext cx="8083550" cy="3367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000" kern="0" dirty="0">
                <a:solidFill>
                  <a:srgbClr val="1F497D"/>
                </a:solidFill>
                <a:latin typeface="Arial"/>
              </a:rPr>
              <a:t>Research a well known person who has at times had poor Mental Health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endParaRPr lang="en-GB" sz="20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000" kern="0" dirty="0">
                <a:solidFill>
                  <a:srgbClr val="1F497D"/>
                </a:solidFill>
                <a:latin typeface="Arial"/>
              </a:rPr>
              <a:t>Link the outcomes to the person you are researching, all answers should be geared towards your ‘person’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endParaRPr lang="en-GB" sz="20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000" kern="0" dirty="0">
                <a:solidFill>
                  <a:srgbClr val="1F497D"/>
                </a:solidFill>
                <a:latin typeface="Arial"/>
              </a:rPr>
              <a:t>Again, work can be presented in any way a candidate wishes.</a:t>
            </a:r>
          </a:p>
        </p:txBody>
      </p:sp>
      <p:pic>
        <p:nvPicPr>
          <p:cNvPr id="19460" name="Picture 2">
            <a:extLst>
              <a:ext uri="{FF2B5EF4-FFF2-40B4-BE49-F238E27FC236}">
                <a16:creationId xmlns:a16="http://schemas.microsoft.com/office/drawing/2014/main" id="{8065EC23-F9D1-4D6B-8516-FFD10890C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3797300"/>
            <a:ext cx="1781175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3">
            <a:extLst>
              <a:ext uri="{FF2B5EF4-FFF2-40B4-BE49-F238E27FC236}">
                <a16:creationId xmlns:a16="http://schemas.microsoft.com/office/drawing/2014/main" id="{E9F83C58-26C5-44FC-917C-8440AE9F6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938" y="3797300"/>
            <a:ext cx="1849437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8">
            <a:extLst>
              <a:ext uri="{FF2B5EF4-FFF2-40B4-BE49-F238E27FC236}">
                <a16:creationId xmlns:a16="http://schemas.microsoft.com/office/drawing/2014/main" id="{5EC7781A-793E-473B-9C4F-90CC9D910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5" y="3797300"/>
            <a:ext cx="1670050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9">
            <a:extLst>
              <a:ext uri="{FF2B5EF4-FFF2-40B4-BE49-F238E27FC236}">
                <a16:creationId xmlns:a16="http://schemas.microsoft.com/office/drawing/2014/main" id="{50A0D148-1107-459A-8FD4-C4929D7170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25" y="3797300"/>
            <a:ext cx="1670050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0">
            <a:extLst>
              <a:ext uri="{FF2B5EF4-FFF2-40B4-BE49-F238E27FC236}">
                <a16:creationId xmlns:a16="http://schemas.microsoft.com/office/drawing/2014/main" id="{D8845939-AE08-46F6-989A-2E2AD8A36F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425" y="3797300"/>
            <a:ext cx="1670050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1">
            <a:extLst>
              <a:ext uri="{FF2B5EF4-FFF2-40B4-BE49-F238E27FC236}">
                <a16:creationId xmlns:a16="http://schemas.microsoft.com/office/drawing/2014/main" id="{B81A2DBB-8578-4C0F-BD39-4020758432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3" y="3797300"/>
            <a:ext cx="1849437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161AC0F-62C5-41D6-8964-8D5A1DD854A2}"/>
              </a:ext>
            </a:extLst>
          </p:cNvPr>
          <p:cNvSpPr txBox="1"/>
          <p:nvPr/>
        </p:nvSpPr>
        <p:spPr>
          <a:xfrm>
            <a:off x="2443163" y="693738"/>
            <a:ext cx="4400550" cy="44497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ctr" defTabSz="914400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marL="342900" indent="-342900" algn="ctr" defTabSz="914400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marL="342900" indent="-342900" algn="ctr" defTabSz="914400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marL="342900" indent="-342900" algn="ctr" defTabSz="914400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Questions?</a:t>
            </a:r>
          </a:p>
          <a:p>
            <a:pPr marL="342900" indent="-342900" defTabSz="914400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           @</a:t>
            </a:r>
            <a:r>
              <a:rPr lang="en-GB" sz="2400" kern="0" dirty="0" err="1">
                <a:solidFill>
                  <a:srgbClr val="1F497D"/>
                </a:solidFill>
                <a:latin typeface="Arial"/>
              </a:rPr>
              <a:t>MrShieldsLHS</a:t>
            </a: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           @</a:t>
            </a:r>
            <a:r>
              <a:rPr lang="en-GB" sz="2400" kern="0" dirty="0" err="1">
                <a:solidFill>
                  <a:srgbClr val="1F497D"/>
                </a:solidFill>
                <a:latin typeface="Arial"/>
              </a:rPr>
              <a:t>LarbertHighMH</a:t>
            </a: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</p:txBody>
      </p:sp>
      <p:pic>
        <p:nvPicPr>
          <p:cNvPr id="20482" name="Picture 8">
            <a:extLst>
              <a:ext uri="{FF2B5EF4-FFF2-40B4-BE49-F238E27FC236}">
                <a16:creationId xmlns:a16="http://schemas.microsoft.com/office/drawing/2014/main" id="{7F9A7F95-0D3B-4673-A08D-31F99E82D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769938"/>
            <a:ext cx="22415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0E9BD4-4E54-476B-8F57-04B6A303F8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063" y="869950"/>
            <a:ext cx="1727200" cy="2044700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12">
            <a:extLst>
              <a:ext uri="{FF2B5EF4-FFF2-40B4-BE49-F238E27FC236}">
                <a16:creationId xmlns:a16="http://schemas.microsoft.com/office/drawing/2014/main" id="{F2A44C81-60B7-47D4-9446-CD7CB999FD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313113"/>
            <a:ext cx="1620838" cy="108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005BB67-9DBB-4CD2-9361-0A392805F0F2}"/>
              </a:ext>
            </a:extLst>
          </p:cNvPr>
          <p:cNvSpPr txBox="1"/>
          <p:nvPr/>
        </p:nvSpPr>
        <p:spPr>
          <a:xfrm>
            <a:off x="417513" y="130175"/>
            <a:ext cx="795178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1" defTabSz="914400" eaLnBrk="1" hangingPunct="1">
              <a:tabLst>
                <a:tab pos="6724650" algn="l"/>
              </a:tabLst>
              <a:defRPr/>
            </a:pPr>
            <a:r>
              <a:rPr lang="en-GB" sz="3600" b="1" kern="0" dirty="0">
                <a:solidFill>
                  <a:srgbClr val="1F497D"/>
                </a:solidFill>
                <a:latin typeface="Arial" pitchFamily="34" charset="0"/>
              </a:rPr>
              <a:t>Aims</a:t>
            </a:r>
            <a:endParaRPr lang="en-US" sz="3600" b="1" kern="0" dirty="0">
              <a:solidFill>
                <a:srgbClr val="1F497D"/>
              </a:solidFill>
              <a:latin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9445E0-2073-4AB8-B86D-FB65AC7F252F}"/>
              </a:ext>
            </a:extLst>
          </p:cNvPr>
          <p:cNvSpPr txBox="1"/>
          <p:nvPr/>
        </p:nvSpPr>
        <p:spPr>
          <a:xfrm>
            <a:off x="615950" y="1171575"/>
            <a:ext cx="7556500" cy="2603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Mental Health and Wellbeing overview at LHS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How we deliver the Level 4 and 5 Courses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Our approach to assessment and gathering evidence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2">
            <a:extLst>
              <a:ext uri="{FF2B5EF4-FFF2-40B4-BE49-F238E27FC236}">
                <a16:creationId xmlns:a16="http://schemas.microsoft.com/office/drawing/2014/main" id="{3F79C32E-8EF2-4FCF-AE2A-9AFFDDB8C1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44919">
            <a:off x="436563" y="3079750"/>
            <a:ext cx="229235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3">
            <a:extLst>
              <a:ext uri="{FF2B5EF4-FFF2-40B4-BE49-F238E27FC236}">
                <a16:creationId xmlns:a16="http://schemas.microsoft.com/office/drawing/2014/main" id="{0B1F8D29-95AA-494C-9FB9-54730FFAEB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6200">
            <a:off x="6454775" y="1163638"/>
            <a:ext cx="2295525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>
            <a:extLst>
              <a:ext uri="{FF2B5EF4-FFF2-40B4-BE49-F238E27FC236}">
                <a16:creationId xmlns:a16="http://schemas.microsoft.com/office/drawing/2014/main" id="{42AB51DF-46D0-4505-9264-5763E736A9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0789">
            <a:off x="338138" y="920750"/>
            <a:ext cx="2732087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C841EA-C551-41B2-A895-1E2189AAB1B1}"/>
              </a:ext>
            </a:extLst>
          </p:cNvPr>
          <p:cNvSpPr txBox="1"/>
          <p:nvPr/>
        </p:nvSpPr>
        <p:spPr>
          <a:xfrm>
            <a:off x="307975" y="152400"/>
            <a:ext cx="86868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hangingPunct="1">
              <a:tabLst>
                <a:tab pos="6724650" algn="l"/>
              </a:tabLst>
              <a:defRPr/>
            </a:pPr>
            <a:r>
              <a:rPr lang="en-GB" sz="3600" b="1" kern="0" dirty="0">
                <a:solidFill>
                  <a:srgbClr val="1F497D"/>
                </a:solidFill>
                <a:latin typeface="Arial" pitchFamily="34" charset="0"/>
              </a:rPr>
              <a:t>Mental Health </a:t>
            </a:r>
            <a:r>
              <a:rPr lang="en-GB" sz="3600" b="1" kern="0">
                <a:solidFill>
                  <a:srgbClr val="1F497D"/>
                </a:solidFill>
                <a:latin typeface="Arial" pitchFamily="34" charset="0"/>
              </a:rPr>
              <a:t>and Wellbeing Overview</a:t>
            </a:r>
            <a:endParaRPr lang="en-US" sz="3600" b="1" kern="0" dirty="0">
              <a:solidFill>
                <a:srgbClr val="1F497D"/>
              </a:solidFill>
              <a:latin typeface="Arial" pitchFamily="34" charset="0"/>
            </a:endParaRPr>
          </a:p>
        </p:txBody>
      </p:sp>
      <p:pic>
        <p:nvPicPr>
          <p:cNvPr id="11269" name="Picture 9" descr="Image result for claire lavelle hive of wellbeing">
            <a:extLst>
              <a:ext uri="{FF2B5EF4-FFF2-40B4-BE49-F238E27FC236}">
                <a16:creationId xmlns:a16="http://schemas.microsoft.com/office/drawing/2014/main" id="{79983605-D3CE-453D-BFAC-BABC2EC61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0" y="3070225"/>
            <a:ext cx="213836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 Placeholder 10">
            <a:extLst>
              <a:ext uri="{FF2B5EF4-FFF2-40B4-BE49-F238E27FC236}">
                <a16:creationId xmlns:a16="http://schemas.microsoft.com/office/drawing/2014/main" id="{3315A8AA-5FD3-4D3F-B5E0-77603AEB1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11271" name="Picture 11">
            <a:extLst>
              <a:ext uri="{FF2B5EF4-FFF2-40B4-BE49-F238E27FC236}">
                <a16:creationId xmlns:a16="http://schemas.microsoft.com/office/drawing/2014/main" id="{D34179FC-25C5-44E6-A9A4-88EAC40421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98733">
            <a:off x="3830638" y="1101725"/>
            <a:ext cx="2193925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9AF353B-599C-40AC-89E8-35C8F0BEBA79}"/>
              </a:ext>
            </a:extLst>
          </p:cNvPr>
          <p:cNvSpPr txBox="1"/>
          <p:nvPr/>
        </p:nvSpPr>
        <p:spPr>
          <a:xfrm>
            <a:off x="615950" y="185738"/>
            <a:ext cx="7951788" cy="1631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hangingPunct="1">
              <a:tabLst>
                <a:tab pos="6724650" algn="l"/>
              </a:tabLst>
              <a:defRPr/>
            </a:pPr>
            <a:r>
              <a:rPr lang="en-GB" sz="3600" b="1" kern="0" dirty="0">
                <a:solidFill>
                  <a:srgbClr val="1F497D"/>
                </a:solidFill>
                <a:latin typeface="Arial" pitchFamily="34" charset="0"/>
              </a:rPr>
              <a:t>How We Deliver the Courses</a:t>
            </a:r>
          </a:p>
          <a:p>
            <a:pPr defTabSz="914400" eaLnBrk="1" hangingPunct="1">
              <a:tabLst>
                <a:tab pos="6724650" algn="l"/>
              </a:tabLst>
              <a:defRPr/>
            </a:pPr>
            <a:endParaRPr lang="en-GB" sz="3600" b="1" kern="0" dirty="0">
              <a:solidFill>
                <a:srgbClr val="1F497D"/>
              </a:solidFill>
              <a:latin typeface="Arial" pitchFamily="34" charset="0"/>
            </a:endParaRPr>
          </a:p>
          <a:p>
            <a:pPr defTabSz="914400" eaLnBrk="1" hangingPunct="1">
              <a:tabLst>
                <a:tab pos="6724650" algn="l"/>
              </a:tabLst>
              <a:defRPr/>
            </a:pPr>
            <a:r>
              <a:rPr lang="en-GB" sz="2800" b="1" kern="0" dirty="0">
                <a:solidFill>
                  <a:srgbClr val="1F497D"/>
                </a:solidFill>
                <a:latin typeface="Arial" pitchFamily="34" charset="0"/>
              </a:rPr>
              <a:t>Level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7795DB-321B-4C65-819E-919B3D772C02}"/>
              </a:ext>
            </a:extLst>
          </p:cNvPr>
          <p:cNvSpPr txBox="1"/>
          <p:nvPr/>
        </p:nvSpPr>
        <p:spPr>
          <a:xfrm>
            <a:off x="463550" y="1381125"/>
            <a:ext cx="7556500" cy="3563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Completed by all S2 pupils through MESP time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Working towards 2 units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Other approaches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6AAFFD8-17F4-4DD4-907E-0F85A1B2639F}"/>
              </a:ext>
            </a:extLst>
          </p:cNvPr>
          <p:cNvSpPr txBox="1"/>
          <p:nvPr/>
        </p:nvSpPr>
        <p:spPr>
          <a:xfrm>
            <a:off x="449263" y="147638"/>
            <a:ext cx="7951787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hangingPunct="1">
              <a:tabLst>
                <a:tab pos="6724650" algn="l"/>
              </a:tabLst>
              <a:defRPr/>
            </a:pPr>
            <a:r>
              <a:rPr lang="en-GB" sz="3600" b="1" kern="0" dirty="0">
                <a:solidFill>
                  <a:srgbClr val="1F497D"/>
                </a:solidFill>
                <a:latin typeface="Arial" pitchFamily="34" charset="0"/>
              </a:rPr>
              <a:t>How We Deliver the Courses</a:t>
            </a:r>
          </a:p>
          <a:p>
            <a:pPr defTabSz="914400" eaLnBrk="1" hangingPunct="1">
              <a:tabLst>
                <a:tab pos="6724650" algn="l"/>
              </a:tabLst>
              <a:defRPr/>
            </a:pPr>
            <a:endParaRPr lang="en-GB" sz="3600" b="1" kern="0" dirty="0">
              <a:solidFill>
                <a:srgbClr val="1F497D"/>
              </a:solidFill>
              <a:latin typeface="Arial" pitchFamily="34" charset="0"/>
            </a:endParaRPr>
          </a:p>
          <a:p>
            <a:pPr defTabSz="914400" eaLnBrk="1" hangingPunct="1">
              <a:tabLst>
                <a:tab pos="6724650" algn="l"/>
              </a:tabLst>
              <a:defRPr/>
            </a:pPr>
            <a:r>
              <a:rPr lang="en-GB" sz="2400" b="1" kern="0" dirty="0">
                <a:solidFill>
                  <a:srgbClr val="1F497D"/>
                </a:solidFill>
                <a:latin typeface="Arial" pitchFamily="34" charset="0"/>
              </a:rPr>
              <a:t>Level 5</a:t>
            </a:r>
            <a:endParaRPr lang="en-US" sz="2400" b="1" kern="0" dirty="0">
              <a:solidFill>
                <a:srgbClr val="1F497D"/>
              </a:solidFill>
              <a:latin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44C625-5DF3-428E-A39D-645221432279}"/>
              </a:ext>
            </a:extLst>
          </p:cNvPr>
          <p:cNvSpPr txBox="1"/>
          <p:nvPr/>
        </p:nvSpPr>
        <p:spPr>
          <a:xfrm>
            <a:off x="238125" y="933450"/>
            <a:ext cx="8623300" cy="39338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Can be picked as a Wider Achievement Opportunity (WAO)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36 Pupils last year </a:t>
            </a:r>
            <a:r>
              <a:rPr lang="mr-IN" sz="2400" kern="0" dirty="0">
                <a:solidFill>
                  <a:srgbClr val="1F497D"/>
                </a:solidFill>
                <a:latin typeface="Arial"/>
              </a:rPr>
              <a:t>–</a:t>
            </a:r>
            <a:r>
              <a:rPr lang="en-GB" sz="2400" kern="0" dirty="0">
                <a:solidFill>
                  <a:srgbClr val="1F497D"/>
                </a:solidFill>
                <a:latin typeface="Arial"/>
              </a:rPr>
              <a:t> Some of these pupils have formed a Pupil MH Leadership Academy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583A50A-6006-4263-8772-848E915ED8D2}"/>
              </a:ext>
            </a:extLst>
          </p:cNvPr>
          <p:cNvSpPr txBox="1"/>
          <p:nvPr/>
        </p:nvSpPr>
        <p:spPr>
          <a:xfrm>
            <a:off x="434975" y="1182688"/>
            <a:ext cx="8623300" cy="904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70A22A9-067D-4CD9-9754-3421B749A09B}"/>
              </a:ext>
            </a:extLst>
          </p:cNvPr>
          <p:cNvGraphicFramePr>
            <a:graphicFrameLocks/>
          </p:cNvGraphicFramePr>
          <p:nvPr/>
        </p:nvGraphicFramePr>
        <p:xfrm>
          <a:off x="150629" y="149119"/>
          <a:ext cx="8792649" cy="4813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7AFB3B3-6641-4587-B69B-4659B94BF935}"/>
              </a:ext>
            </a:extLst>
          </p:cNvPr>
          <p:cNvSpPr txBox="1"/>
          <p:nvPr/>
        </p:nvSpPr>
        <p:spPr>
          <a:xfrm>
            <a:off x="646113" y="1158875"/>
            <a:ext cx="8624887" cy="904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</p:txBody>
      </p:sp>
      <p:pic>
        <p:nvPicPr>
          <p:cNvPr id="15362" name="Picture 4">
            <a:extLst>
              <a:ext uri="{FF2B5EF4-FFF2-40B4-BE49-F238E27FC236}">
                <a16:creationId xmlns:a16="http://schemas.microsoft.com/office/drawing/2014/main" id="{73AF9A4B-9D7A-47FF-8FB8-ED6CEFA81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200025"/>
            <a:ext cx="2876550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>
            <a:extLst>
              <a:ext uri="{FF2B5EF4-FFF2-40B4-BE49-F238E27FC236}">
                <a16:creationId xmlns:a16="http://schemas.microsoft.com/office/drawing/2014/main" id="{B416008A-BCE3-4C25-809A-2E7B86273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8" t="35109" r="6326" b="18687"/>
          <a:stretch>
            <a:fillRect/>
          </a:stretch>
        </p:blipFill>
        <p:spPr bwMode="auto">
          <a:xfrm>
            <a:off x="646113" y="2006600"/>
            <a:ext cx="7572375" cy="28971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>
            <a:extLst>
              <a:ext uri="{FF2B5EF4-FFF2-40B4-BE49-F238E27FC236}">
                <a16:creationId xmlns:a16="http://schemas.microsoft.com/office/drawing/2014/main" id="{17CEE6E9-17D9-4F56-A769-4B634B8685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1265238"/>
            <a:ext cx="6845300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7665B4-222F-473F-96EF-6AE5F0E8D8E2}"/>
              </a:ext>
            </a:extLst>
          </p:cNvPr>
          <p:cNvSpPr txBox="1"/>
          <p:nvPr/>
        </p:nvSpPr>
        <p:spPr>
          <a:xfrm>
            <a:off x="955675" y="249238"/>
            <a:ext cx="7951788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hangingPunct="1">
              <a:tabLst>
                <a:tab pos="6724650" algn="l"/>
              </a:tabLst>
              <a:defRPr/>
            </a:pPr>
            <a:r>
              <a:rPr lang="en-GB" sz="3600" b="1" kern="0" dirty="0">
                <a:solidFill>
                  <a:srgbClr val="1F497D"/>
                </a:solidFill>
                <a:latin typeface="Arial" pitchFamily="34" charset="0"/>
              </a:rPr>
              <a:t>Our Approach to Assessment</a:t>
            </a:r>
            <a:endParaRPr lang="en-US" sz="3600" b="1" kern="0" dirty="0">
              <a:solidFill>
                <a:srgbClr val="1F497D"/>
              </a:solidFill>
              <a:latin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EC4933-E83A-41AB-863E-1F3372CC241B}"/>
              </a:ext>
            </a:extLst>
          </p:cNvPr>
          <p:cNvSpPr txBox="1"/>
          <p:nvPr/>
        </p:nvSpPr>
        <p:spPr>
          <a:xfrm>
            <a:off x="434975" y="1182688"/>
            <a:ext cx="8623300" cy="904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</p:txBody>
      </p:sp>
      <p:sp>
        <p:nvSpPr>
          <p:cNvPr id="3" name="&quot;No&quot; Symbol 2">
            <a:extLst>
              <a:ext uri="{FF2B5EF4-FFF2-40B4-BE49-F238E27FC236}">
                <a16:creationId xmlns:a16="http://schemas.microsoft.com/office/drawing/2014/main" id="{35CC578C-90FF-4DF6-A3E1-34A181DEF611}"/>
              </a:ext>
            </a:extLst>
          </p:cNvPr>
          <p:cNvSpPr/>
          <p:nvPr/>
        </p:nvSpPr>
        <p:spPr>
          <a:xfrm>
            <a:off x="2152650" y="1476375"/>
            <a:ext cx="2593975" cy="2316163"/>
          </a:xfrm>
          <a:prstGeom prst="noSmoking">
            <a:avLst/>
          </a:prstGeom>
          <a:solidFill>
            <a:srgbClr val="FF00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F37796A-9AD0-4A1B-BAA9-7B5E98BFD9B7}"/>
              </a:ext>
            </a:extLst>
          </p:cNvPr>
          <p:cNvSpPr txBox="1"/>
          <p:nvPr/>
        </p:nvSpPr>
        <p:spPr>
          <a:xfrm>
            <a:off x="255588" y="249238"/>
            <a:ext cx="8651875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hangingPunct="1">
              <a:tabLst>
                <a:tab pos="6724650" algn="l"/>
              </a:tabLst>
              <a:defRPr/>
            </a:pPr>
            <a:r>
              <a:rPr lang="en-GB" sz="3200" b="1" kern="0" dirty="0">
                <a:solidFill>
                  <a:srgbClr val="1F497D"/>
                </a:solidFill>
                <a:latin typeface="Arial" pitchFamily="34" charset="0"/>
              </a:rPr>
              <a:t>Coping Strategies and Building Resilience</a:t>
            </a:r>
            <a:endParaRPr lang="en-US" sz="3200" b="1" kern="0" dirty="0">
              <a:solidFill>
                <a:srgbClr val="1F497D"/>
              </a:solidFill>
              <a:latin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BF54F1-B720-488C-971C-F6E008094DAF}"/>
              </a:ext>
            </a:extLst>
          </p:cNvPr>
          <p:cNvSpPr txBox="1"/>
          <p:nvPr/>
        </p:nvSpPr>
        <p:spPr>
          <a:xfrm>
            <a:off x="434975" y="1182688"/>
            <a:ext cx="8623300" cy="904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534803-FC02-420E-8A8C-2A4144933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1397000"/>
            <a:ext cx="7072313" cy="2925763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2AC6044E970F48B81E061B040A1A3B" ma:contentTypeVersion="2" ma:contentTypeDescription="Create a new document." ma:contentTypeScope="" ma:versionID="b5696f1feafe1f53d689838ad8802bee">
  <xsd:schema xmlns:xsd="http://www.w3.org/2001/XMLSchema" xmlns:xs="http://www.w3.org/2001/XMLSchema" xmlns:p="http://schemas.microsoft.com/office/2006/metadata/properties" xmlns:ns2="456fe09b-fb65-4934-af36-215b066fe4cb" targetNamespace="http://schemas.microsoft.com/office/2006/metadata/properties" ma:root="true" ma:fieldsID="a716def5b2e65c1eb034d4c57d68bfe4" ns2:_="">
    <xsd:import namespace="456fe09b-fb65-4934-af36-215b066fe4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6fe09b-fb65-4934-af36-215b066fe4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E6D3B93-B660-4503-A227-781CD41B773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26EC609-8CA0-4E89-B881-60F8780CD5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6fe09b-fb65-4934-af36-215b066fe4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4342</TotalTime>
  <Words>489</Words>
  <Application>Microsoft Office PowerPoint</Application>
  <PresentationFormat>On-screen Show (16:9)</PresentationFormat>
  <Paragraphs>111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Mangal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Lang</dc:creator>
  <cp:lastModifiedBy>Elaine McFadyen</cp:lastModifiedBy>
  <cp:revision>35</cp:revision>
  <dcterms:created xsi:type="dcterms:W3CDTF">2018-07-26T07:39:47Z</dcterms:created>
  <dcterms:modified xsi:type="dcterms:W3CDTF">2019-12-18T13:25:30Z</dcterms:modified>
</cp:coreProperties>
</file>