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4"/>
  </p:notesMasterIdLst>
  <p:handoutMasterIdLst>
    <p:handoutMasterId r:id="rId15"/>
  </p:handoutMasterIdLst>
  <p:sldIdLst>
    <p:sldId id="271" r:id="rId4"/>
    <p:sldId id="285" r:id="rId5"/>
    <p:sldId id="286" r:id="rId6"/>
    <p:sldId id="287" r:id="rId7"/>
    <p:sldId id="291" r:id="rId8"/>
    <p:sldId id="292" r:id="rId9"/>
    <p:sldId id="288" r:id="rId10"/>
    <p:sldId id="289" r:id="rId11"/>
    <p:sldId id="290" r:id="rId12"/>
    <p:sldId id="270" r:id="rId13"/>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p:restoredTop sz="88971" autoAdjust="0"/>
  </p:normalViewPr>
  <p:slideViewPr>
    <p:cSldViewPr snapToGrid="0" snapToObjects="1">
      <p:cViewPr varScale="1">
        <p:scale>
          <a:sx n="86" d="100"/>
          <a:sy n="86" d="100"/>
        </p:scale>
        <p:origin x="948" y="84"/>
      </p:cViewPr>
      <p:guideLst>
        <p:guide orient="horz" pos="1620"/>
        <p:guide pos="2880"/>
      </p:guideLst>
    </p:cSldViewPr>
  </p:slideViewPr>
  <p:outlineViewPr>
    <p:cViewPr>
      <p:scale>
        <a:sx n="33" d="100"/>
        <a:sy n="33" d="100"/>
      </p:scale>
      <p:origin x="0" y="0"/>
    </p:cViewPr>
  </p:outlineViewPr>
  <p:notesTextViewPr>
    <p:cViewPr>
      <p:scale>
        <a:sx n="80" d="100"/>
        <a:sy n="80" d="100"/>
      </p:scale>
      <p:origin x="0" y="0"/>
    </p:cViewPr>
  </p:notesTextViewPr>
  <p:sorterViewPr>
    <p:cViewPr>
      <p:scale>
        <a:sx n="66" d="100"/>
        <a:sy n="66" d="100"/>
      </p:scale>
      <p:origin x="0" y="0"/>
    </p:cViewPr>
  </p:sorterViewPr>
  <p:notesViewPr>
    <p:cSldViewPr snapToGrid="0" snapToObjects="1">
      <p:cViewPr varScale="1">
        <p:scale>
          <a:sx n="85" d="100"/>
          <a:sy n="85" d="100"/>
        </p:scale>
        <p:origin x="39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CF5228-7B1C-4C8C-9DD5-522CB52DBF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Calibri" charset="0"/>
              </a:defRPr>
            </a:lvl1pPr>
          </a:lstStyle>
          <a:p>
            <a:pPr>
              <a:defRPr/>
            </a:pPr>
            <a:endParaRPr lang="en-US"/>
          </a:p>
        </p:txBody>
      </p:sp>
      <p:sp>
        <p:nvSpPr>
          <p:cNvPr id="3" name="Date Placeholder 2">
            <a:extLst>
              <a:ext uri="{FF2B5EF4-FFF2-40B4-BE49-F238E27FC236}">
                <a16:creationId xmlns:a16="http://schemas.microsoft.com/office/drawing/2014/main" id="{89CFA124-3343-495D-A0D4-38F782ACDC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atin typeface="Calibri" charset="0"/>
              </a:defRPr>
            </a:lvl1pPr>
          </a:lstStyle>
          <a:p>
            <a:pPr>
              <a:defRPr/>
            </a:pPr>
            <a:fld id="{CA7F8A20-1239-41A2-9CE7-AC72713BF2C5}" type="datetimeFigureOut">
              <a:rPr lang="en-US"/>
              <a:pPr>
                <a:defRPr/>
              </a:pPr>
              <a:t>12/18/2019</a:t>
            </a:fld>
            <a:endParaRPr lang="en-US"/>
          </a:p>
        </p:txBody>
      </p:sp>
      <p:sp>
        <p:nvSpPr>
          <p:cNvPr id="4" name="Footer Placeholder 3">
            <a:extLst>
              <a:ext uri="{FF2B5EF4-FFF2-40B4-BE49-F238E27FC236}">
                <a16:creationId xmlns:a16="http://schemas.microsoft.com/office/drawing/2014/main" id="{51B6DAF6-6FA0-4848-AE00-03C704E0BA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atin typeface="Calibri" charset="0"/>
              </a:defRPr>
            </a:lvl1pPr>
          </a:lstStyle>
          <a:p>
            <a:pPr>
              <a:defRPr/>
            </a:pPr>
            <a:endParaRPr lang="en-US"/>
          </a:p>
        </p:txBody>
      </p:sp>
      <p:sp>
        <p:nvSpPr>
          <p:cNvPr id="5" name="Slide Number Placeholder 4">
            <a:extLst>
              <a:ext uri="{FF2B5EF4-FFF2-40B4-BE49-F238E27FC236}">
                <a16:creationId xmlns:a16="http://schemas.microsoft.com/office/drawing/2014/main" id="{9404890B-CAF5-433A-9E9D-147460816D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atin typeface="Calibri" charset="0"/>
              </a:defRPr>
            </a:lvl1pPr>
          </a:lstStyle>
          <a:p>
            <a:pPr>
              <a:defRPr/>
            </a:pPr>
            <a:fld id="{DB804624-9FAF-4279-B089-E15C503C572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AA2A9E-77CA-4C4B-A254-5D1146732B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Calibri" charset="0"/>
              </a:defRPr>
            </a:lvl1pPr>
          </a:lstStyle>
          <a:p>
            <a:pPr>
              <a:defRPr/>
            </a:pPr>
            <a:endParaRPr lang="en-US"/>
          </a:p>
        </p:txBody>
      </p:sp>
      <p:sp>
        <p:nvSpPr>
          <p:cNvPr id="3" name="Date Placeholder 2">
            <a:extLst>
              <a:ext uri="{FF2B5EF4-FFF2-40B4-BE49-F238E27FC236}">
                <a16:creationId xmlns:a16="http://schemas.microsoft.com/office/drawing/2014/main" id="{0973EC96-4BFB-4817-9361-AF6384BD0EB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atin typeface="Calibri" charset="0"/>
              </a:defRPr>
            </a:lvl1pPr>
          </a:lstStyle>
          <a:p>
            <a:pPr>
              <a:defRPr/>
            </a:pPr>
            <a:fld id="{50BAB708-7922-4362-8D8A-776945CB1A5E}" type="datetimeFigureOut">
              <a:rPr lang="en-US"/>
              <a:pPr>
                <a:defRPr/>
              </a:pPr>
              <a:t>12/18/2019</a:t>
            </a:fld>
            <a:endParaRPr lang="en-US"/>
          </a:p>
        </p:txBody>
      </p:sp>
      <p:sp>
        <p:nvSpPr>
          <p:cNvPr id="4" name="Slide Image Placeholder 3">
            <a:extLst>
              <a:ext uri="{FF2B5EF4-FFF2-40B4-BE49-F238E27FC236}">
                <a16:creationId xmlns:a16="http://schemas.microsoft.com/office/drawing/2014/main" id="{B5DD4F9C-E9C7-4BF9-A5FF-DFC00B32F7F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2BE8E23-2D1A-413D-82E0-7D286EFD12A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3BC2696-579D-4495-B100-A70348A070C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atin typeface="Calibri" charset="0"/>
              </a:defRPr>
            </a:lvl1pPr>
          </a:lstStyle>
          <a:p>
            <a:pPr>
              <a:defRPr/>
            </a:pPr>
            <a:endParaRPr lang="en-US"/>
          </a:p>
        </p:txBody>
      </p:sp>
      <p:sp>
        <p:nvSpPr>
          <p:cNvPr id="7" name="Slide Number Placeholder 6">
            <a:extLst>
              <a:ext uri="{FF2B5EF4-FFF2-40B4-BE49-F238E27FC236}">
                <a16:creationId xmlns:a16="http://schemas.microsoft.com/office/drawing/2014/main" id="{54B9569F-4623-4E70-9388-A53FAE8B12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atin typeface="Calibri" charset="0"/>
              </a:defRPr>
            </a:lvl1pPr>
          </a:lstStyle>
          <a:p>
            <a:pPr>
              <a:defRPr/>
            </a:pPr>
            <a:fld id="{7D950D52-40A3-408B-BEFF-095FE0F1B52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8E720471-BDD7-48C9-B17A-62D1A92525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E4F4A243-5B5E-4697-AD61-1D5406151F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Introduction of self  - 1 min</a:t>
            </a:r>
          </a:p>
        </p:txBody>
      </p:sp>
      <p:sp>
        <p:nvSpPr>
          <p:cNvPr id="31747" name="Slide Number Placeholder 3">
            <a:extLst>
              <a:ext uri="{FF2B5EF4-FFF2-40B4-BE49-F238E27FC236}">
                <a16:creationId xmlns:a16="http://schemas.microsoft.com/office/drawing/2014/main" id="{D7ACE4A8-4495-4E73-9548-9B604B7D9D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2177837-E4EA-4982-9AF5-531143F1B7A6}"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Spectrum</a:t>
            </a:r>
          </a:p>
          <a:p>
            <a:r>
              <a:rPr lang="en-GB" dirty="0" smtClean="0"/>
              <a:t>Research / presentations </a:t>
            </a:r>
          </a:p>
          <a:p>
            <a:r>
              <a:rPr lang="en-GB" dirty="0" smtClean="0"/>
              <a:t>Stigma – zombie, language, newspaper tasks films  </a:t>
            </a:r>
          </a:p>
          <a:p>
            <a:r>
              <a:rPr lang="en-GB" dirty="0" smtClean="0"/>
              <a:t>Legislation research – podcasts </a:t>
            </a:r>
          </a:p>
          <a:p>
            <a:r>
              <a:rPr lang="en-GB" dirty="0" smtClean="0"/>
              <a:t>Trying out different therapies for phobias, interviewing teachers </a:t>
            </a:r>
          </a:p>
          <a:p>
            <a:r>
              <a:rPr lang="en-GB" dirty="0" smtClean="0"/>
              <a:t>Poverty tasks – rent, weekly shop </a:t>
            </a:r>
          </a:p>
          <a:p>
            <a:r>
              <a:rPr lang="en-GB" dirty="0" smtClean="0"/>
              <a:t>Area tasks</a:t>
            </a:r>
            <a:r>
              <a:rPr lang="en-GB" baseline="0" dirty="0" smtClean="0"/>
              <a:t> – </a:t>
            </a:r>
          </a:p>
          <a:p>
            <a:r>
              <a:rPr lang="en-GB" baseline="0" dirty="0" smtClean="0"/>
              <a:t>Body image tasks </a:t>
            </a:r>
          </a:p>
          <a:p>
            <a:r>
              <a:rPr lang="en-GB" baseline="0" dirty="0" smtClean="0"/>
              <a:t>Sense tests </a:t>
            </a:r>
            <a:endParaRPr lang="en-GB" dirty="0"/>
          </a:p>
        </p:txBody>
      </p:sp>
      <p:sp>
        <p:nvSpPr>
          <p:cNvPr id="4" name="Slide Number Placeholder 3"/>
          <p:cNvSpPr>
            <a:spLocks noGrp="1"/>
          </p:cNvSpPr>
          <p:nvPr>
            <p:ph type="sldNum" sz="quarter" idx="10"/>
          </p:nvPr>
        </p:nvSpPr>
        <p:spPr/>
        <p:txBody>
          <a:bodyPr/>
          <a:lstStyle/>
          <a:p>
            <a:fld id="{1352E942-5A06-438A-AA2C-17E74E056E61}" type="slidenum">
              <a:rPr lang="en-GB" smtClean="0"/>
              <a:t>9</a:t>
            </a:fld>
            <a:endParaRPr lang="en-GB"/>
          </a:p>
        </p:txBody>
      </p:sp>
    </p:spTree>
    <p:extLst>
      <p:ext uri="{BB962C8B-B14F-4D97-AF65-F5344CB8AC3E}">
        <p14:creationId xmlns:p14="http://schemas.microsoft.com/office/powerpoint/2010/main" val="268606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EAC524DC-A880-4323-AC9B-2FB68504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3FDA3316-61B8-4265-8DFE-78CA55DAEC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6083" name="Slide Number Placeholder 3">
            <a:extLst>
              <a:ext uri="{FF2B5EF4-FFF2-40B4-BE49-F238E27FC236}">
                <a16:creationId xmlns:a16="http://schemas.microsoft.com/office/drawing/2014/main" id="{2704419B-DC7E-49C9-9EB5-DD0F186379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F82D80E-FB04-41CC-BC3D-58993CA87B43}" type="slidenum">
              <a:rPr lang="en-US" altLang="en-US"/>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lide 1.jpg">
            <a:extLst>
              <a:ext uri="{FF2B5EF4-FFF2-40B4-BE49-F238E27FC236}">
                <a16:creationId xmlns:a16="http://schemas.microsoft.com/office/drawing/2014/main" id="{9B08DAA6-5E48-4F89-BCD0-DA7BD68666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5" name="Date Placeholder 3">
            <a:extLst>
              <a:ext uri="{FF2B5EF4-FFF2-40B4-BE49-F238E27FC236}">
                <a16:creationId xmlns:a16="http://schemas.microsoft.com/office/drawing/2014/main" id="{140ED84B-3276-44C6-AB6D-77295EBF4A02}"/>
              </a:ext>
            </a:extLst>
          </p:cNvPr>
          <p:cNvSpPr>
            <a:spLocks noGrp="1"/>
          </p:cNvSpPr>
          <p:nvPr>
            <p:ph type="dt" sz="half" idx="10"/>
          </p:nvPr>
        </p:nvSpPr>
        <p:spPr/>
        <p:txBody>
          <a:bodyPr/>
          <a:lstStyle>
            <a:lvl1pPr>
              <a:defRPr/>
            </a:lvl1pPr>
          </a:lstStyle>
          <a:p>
            <a:pPr>
              <a:defRPr/>
            </a:pPr>
            <a:fld id="{68AB798F-E1E1-4160-A3F8-A6ED8A95EE09}" type="datetimeFigureOut">
              <a:rPr lang="en-US"/>
              <a:pPr>
                <a:defRPr/>
              </a:pPr>
              <a:t>12/18/2019</a:t>
            </a:fld>
            <a:endParaRPr lang="en-US"/>
          </a:p>
        </p:txBody>
      </p:sp>
      <p:sp>
        <p:nvSpPr>
          <p:cNvPr id="6" name="Footer Placeholder 4">
            <a:extLst>
              <a:ext uri="{FF2B5EF4-FFF2-40B4-BE49-F238E27FC236}">
                <a16:creationId xmlns:a16="http://schemas.microsoft.com/office/drawing/2014/main" id="{E77CAE10-D454-470B-9998-5504C3D917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5C8603-58DA-4773-9FDE-9045C1BDE992}"/>
              </a:ext>
            </a:extLst>
          </p:cNvPr>
          <p:cNvSpPr>
            <a:spLocks noGrp="1"/>
          </p:cNvSpPr>
          <p:nvPr>
            <p:ph type="sldNum" sz="quarter" idx="12"/>
          </p:nvPr>
        </p:nvSpPr>
        <p:spPr/>
        <p:txBody>
          <a:bodyPr/>
          <a:lstStyle>
            <a:lvl1pPr>
              <a:defRPr/>
            </a:lvl1pPr>
          </a:lstStyle>
          <a:p>
            <a:pPr>
              <a:defRPr/>
            </a:pPr>
            <a:fld id="{3B5E8508-68FE-4E46-9379-6715C27D1222}" type="slidenum">
              <a:rPr lang="en-US"/>
              <a:pPr>
                <a:defRPr/>
              </a:pPr>
              <a:t>‹#›</a:t>
            </a:fld>
            <a:endParaRPr lang="en-US"/>
          </a:p>
        </p:txBody>
      </p:sp>
    </p:spTree>
    <p:extLst>
      <p:ext uri="{BB962C8B-B14F-4D97-AF65-F5344CB8AC3E}">
        <p14:creationId xmlns:p14="http://schemas.microsoft.com/office/powerpoint/2010/main" val="147983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lide 2.jpg">
            <a:extLst>
              <a:ext uri="{FF2B5EF4-FFF2-40B4-BE49-F238E27FC236}">
                <a16:creationId xmlns:a16="http://schemas.microsoft.com/office/drawing/2014/main" id="{AFDE89F1-0982-4EB1-8192-433729AEBD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3">
            <a:extLst>
              <a:ext uri="{FF2B5EF4-FFF2-40B4-BE49-F238E27FC236}">
                <a16:creationId xmlns:a16="http://schemas.microsoft.com/office/drawing/2014/main" id="{26C60794-A2DF-40E8-8F05-BAA80B940D4D}"/>
              </a:ext>
            </a:extLst>
          </p:cNvPr>
          <p:cNvSpPr>
            <a:spLocks noGrp="1"/>
          </p:cNvSpPr>
          <p:nvPr>
            <p:ph type="dt" sz="half" idx="10"/>
          </p:nvPr>
        </p:nvSpPr>
        <p:spPr/>
        <p:txBody>
          <a:bodyPr/>
          <a:lstStyle>
            <a:lvl1pPr>
              <a:defRPr/>
            </a:lvl1pPr>
          </a:lstStyle>
          <a:p>
            <a:pPr>
              <a:defRPr/>
            </a:pPr>
            <a:fld id="{59366196-1626-4B56-BDD1-7B5E3390B619}" type="datetimeFigureOut">
              <a:rPr lang="en-US"/>
              <a:pPr>
                <a:defRPr/>
              </a:pPr>
              <a:t>12/18/2019</a:t>
            </a:fld>
            <a:endParaRPr lang="en-US"/>
          </a:p>
        </p:txBody>
      </p:sp>
      <p:sp>
        <p:nvSpPr>
          <p:cNvPr id="6" name="Footer Placeholder 4">
            <a:extLst>
              <a:ext uri="{FF2B5EF4-FFF2-40B4-BE49-F238E27FC236}">
                <a16:creationId xmlns:a16="http://schemas.microsoft.com/office/drawing/2014/main" id="{EA37B17E-F1B2-49F7-83FF-1FF6A1D6B11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08DF8A-4118-432A-8B85-7CA39809A49C}"/>
              </a:ext>
            </a:extLst>
          </p:cNvPr>
          <p:cNvSpPr>
            <a:spLocks noGrp="1"/>
          </p:cNvSpPr>
          <p:nvPr>
            <p:ph type="sldNum" sz="quarter" idx="12"/>
          </p:nvPr>
        </p:nvSpPr>
        <p:spPr/>
        <p:txBody>
          <a:bodyPr/>
          <a:lstStyle>
            <a:lvl1pPr>
              <a:defRPr/>
            </a:lvl1pPr>
          </a:lstStyle>
          <a:p>
            <a:pPr>
              <a:defRPr/>
            </a:pPr>
            <a:fld id="{027EDBFD-CDC6-4265-978F-889DBEA2F05A}" type="slidenum">
              <a:rPr lang="en-US"/>
              <a:pPr>
                <a:defRPr/>
              </a:pPr>
              <a:t>‹#›</a:t>
            </a:fld>
            <a:endParaRPr lang="en-US"/>
          </a:p>
        </p:txBody>
      </p:sp>
    </p:spTree>
    <p:extLst>
      <p:ext uri="{BB962C8B-B14F-4D97-AF65-F5344CB8AC3E}">
        <p14:creationId xmlns:p14="http://schemas.microsoft.com/office/powerpoint/2010/main" val="315642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_DSC9734 (1).jpg">
            <a:extLst>
              <a:ext uri="{FF2B5EF4-FFF2-40B4-BE49-F238E27FC236}">
                <a16:creationId xmlns:a16="http://schemas.microsoft.com/office/drawing/2014/main" id="{4CF98279-1FB1-408C-ACC8-5589AF48DF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QA_powerpoint_top_left_curve.png">
            <a:extLst>
              <a:ext uri="{FF2B5EF4-FFF2-40B4-BE49-F238E27FC236}">
                <a16:creationId xmlns:a16="http://schemas.microsoft.com/office/drawing/2014/main" id="{162CFAEC-6C28-4994-A475-25DC2991E10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6388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6" name="Date Placeholder 3">
            <a:extLst>
              <a:ext uri="{FF2B5EF4-FFF2-40B4-BE49-F238E27FC236}">
                <a16:creationId xmlns:a16="http://schemas.microsoft.com/office/drawing/2014/main" id="{66A05343-BE78-4935-8F01-D4ABB208F8EA}"/>
              </a:ext>
            </a:extLst>
          </p:cNvPr>
          <p:cNvSpPr>
            <a:spLocks noGrp="1"/>
          </p:cNvSpPr>
          <p:nvPr>
            <p:ph type="dt" sz="half" idx="10"/>
          </p:nvPr>
        </p:nvSpPr>
        <p:spPr/>
        <p:txBody>
          <a:bodyPr/>
          <a:lstStyle>
            <a:lvl1pPr>
              <a:defRPr/>
            </a:lvl1pPr>
          </a:lstStyle>
          <a:p>
            <a:pPr>
              <a:defRPr/>
            </a:pPr>
            <a:fld id="{FE0EA5C0-3B63-4173-8A77-05C59C177C15}" type="datetimeFigureOut">
              <a:rPr lang="en-US"/>
              <a:pPr>
                <a:defRPr/>
              </a:pPr>
              <a:t>12/18/2019</a:t>
            </a:fld>
            <a:endParaRPr lang="en-US"/>
          </a:p>
        </p:txBody>
      </p:sp>
      <p:sp>
        <p:nvSpPr>
          <p:cNvPr id="7" name="Footer Placeholder 4">
            <a:extLst>
              <a:ext uri="{FF2B5EF4-FFF2-40B4-BE49-F238E27FC236}">
                <a16:creationId xmlns:a16="http://schemas.microsoft.com/office/drawing/2014/main" id="{61DD73E4-7F9B-4E3B-9F88-474C6A41C92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421974F6-EAEA-41E7-BB64-6D31B6096B1B}"/>
              </a:ext>
            </a:extLst>
          </p:cNvPr>
          <p:cNvSpPr>
            <a:spLocks noGrp="1"/>
          </p:cNvSpPr>
          <p:nvPr>
            <p:ph type="sldNum" sz="quarter" idx="12"/>
          </p:nvPr>
        </p:nvSpPr>
        <p:spPr/>
        <p:txBody>
          <a:bodyPr/>
          <a:lstStyle>
            <a:lvl1pPr>
              <a:defRPr/>
            </a:lvl1pPr>
          </a:lstStyle>
          <a:p>
            <a:pPr>
              <a:defRPr/>
            </a:pPr>
            <a:fld id="{A9856C3E-030B-4288-B2DD-494E186CDE19}" type="slidenum">
              <a:rPr lang="en-US"/>
              <a:pPr>
                <a:defRPr/>
              </a:pPr>
              <a:t>‹#›</a:t>
            </a:fld>
            <a:endParaRPr lang="en-US"/>
          </a:p>
        </p:txBody>
      </p:sp>
    </p:spTree>
    <p:extLst>
      <p:ext uri="{BB962C8B-B14F-4D97-AF65-F5344CB8AC3E}">
        <p14:creationId xmlns:p14="http://schemas.microsoft.com/office/powerpoint/2010/main" val="405488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Slides 4-10.jpg">
            <a:extLst>
              <a:ext uri="{FF2B5EF4-FFF2-40B4-BE49-F238E27FC236}">
                <a16:creationId xmlns:a16="http://schemas.microsoft.com/office/drawing/2014/main" id="{D0510327-E0EB-4FF7-9208-BF3DDDE01B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4">
            <a:extLst>
              <a:ext uri="{FF2B5EF4-FFF2-40B4-BE49-F238E27FC236}">
                <a16:creationId xmlns:a16="http://schemas.microsoft.com/office/drawing/2014/main" id="{8740535D-C9CB-41AE-AF61-ACB2630F49A6}"/>
              </a:ext>
            </a:extLst>
          </p:cNvPr>
          <p:cNvSpPr>
            <a:spLocks noGrp="1"/>
          </p:cNvSpPr>
          <p:nvPr>
            <p:ph type="dt" sz="half" idx="10"/>
          </p:nvPr>
        </p:nvSpPr>
        <p:spPr/>
        <p:txBody>
          <a:bodyPr/>
          <a:lstStyle>
            <a:lvl1pPr>
              <a:defRPr/>
            </a:lvl1pPr>
          </a:lstStyle>
          <a:p>
            <a:pPr>
              <a:defRPr/>
            </a:pPr>
            <a:fld id="{6E2D6BBA-48CE-4095-838B-BBCEF5E34F5C}" type="datetimeFigureOut">
              <a:rPr lang="en-US"/>
              <a:pPr>
                <a:defRPr/>
              </a:pPr>
              <a:t>12/18/2019</a:t>
            </a:fld>
            <a:endParaRPr lang="en-US"/>
          </a:p>
        </p:txBody>
      </p:sp>
      <p:sp>
        <p:nvSpPr>
          <p:cNvPr id="7" name="Footer Placeholder 5">
            <a:extLst>
              <a:ext uri="{FF2B5EF4-FFF2-40B4-BE49-F238E27FC236}">
                <a16:creationId xmlns:a16="http://schemas.microsoft.com/office/drawing/2014/main" id="{E4D071CD-DD56-4232-AE2D-C67AE66CEEE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C6BADF3F-D8D9-4F2B-8E0B-33A159214013}"/>
              </a:ext>
            </a:extLst>
          </p:cNvPr>
          <p:cNvSpPr>
            <a:spLocks noGrp="1"/>
          </p:cNvSpPr>
          <p:nvPr>
            <p:ph type="sldNum" sz="quarter" idx="12"/>
          </p:nvPr>
        </p:nvSpPr>
        <p:spPr/>
        <p:txBody>
          <a:bodyPr/>
          <a:lstStyle>
            <a:lvl1pPr>
              <a:defRPr/>
            </a:lvl1pPr>
          </a:lstStyle>
          <a:p>
            <a:pPr>
              <a:defRPr/>
            </a:pPr>
            <a:fld id="{2EBE8AE1-D4E8-4456-A4F5-925AC2C99A24}" type="slidenum">
              <a:rPr lang="en-US"/>
              <a:pPr>
                <a:defRPr/>
              </a:pPr>
              <a:t>‹#›</a:t>
            </a:fld>
            <a:endParaRPr lang="en-US"/>
          </a:p>
        </p:txBody>
      </p:sp>
    </p:spTree>
    <p:extLst>
      <p:ext uri="{BB962C8B-B14F-4D97-AF65-F5344CB8AC3E}">
        <p14:creationId xmlns:p14="http://schemas.microsoft.com/office/powerpoint/2010/main" val="81727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lides 11-14.jpg">
            <a:extLst>
              <a:ext uri="{FF2B5EF4-FFF2-40B4-BE49-F238E27FC236}">
                <a16:creationId xmlns:a16="http://schemas.microsoft.com/office/drawing/2014/main" id="{3AB8F541-B9FA-48D1-917C-5EFA71A796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6">
            <a:extLst>
              <a:ext uri="{FF2B5EF4-FFF2-40B4-BE49-F238E27FC236}">
                <a16:creationId xmlns:a16="http://schemas.microsoft.com/office/drawing/2014/main" id="{D1922554-2DE2-436A-8356-85DF30EB0660}"/>
              </a:ext>
            </a:extLst>
          </p:cNvPr>
          <p:cNvSpPr>
            <a:spLocks noGrp="1"/>
          </p:cNvSpPr>
          <p:nvPr>
            <p:ph type="dt" sz="half" idx="10"/>
          </p:nvPr>
        </p:nvSpPr>
        <p:spPr/>
        <p:txBody>
          <a:bodyPr/>
          <a:lstStyle>
            <a:lvl1pPr>
              <a:defRPr/>
            </a:lvl1pPr>
          </a:lstStyle>
          <a:p>
            <a:pPr>
              <a:defRPr/>
            </a:pPr>
            <a:fld id="{9451CDE2-E590-4434-87B3-795A868B806C}" type="datetimeFigureOut">
              <a:rPr lang="en-US"/>
              <a:pPr>
                <a:defRPr/>
              </a:pPr>
              <a:t>12/18/2019</a:t>
            </a:fld>
            <a:endParaRPr lang="en-US"/>
          </a:p>
        </p:txBody>
      </p:sp>
      <p:sp>
        <p:nvSpPr>
          <p:cNvPr id="9" name="Footer Placeholder 7">
            <a:extLst>
              <a:ext uri="{FF2B5EF4-FFF2-40B4-BE49-F238E27FC236}">
                <a16:creationId xmlns:a16="http://schemas.microsoft.com/office/drawing/2014/main" id="{330C122E-940A-4DEA-B818-4397BFC6157F}"/>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63AB5E3F-D5DD-449D-99FC-D6D8B36AD3B4}"/>
              </a:ext>
            </a:extLst>
          </p:cNvPr>
          <p:cNvSpPr>
            <a:spLocks noGrp="1"/>
          </p:cNvSpPr>
          <p:nvPr>
            <p:ph type="sldNum" sz="quarter" idx="12"/>
          </p:nvPr>
        </p:nvSpPr>
        <p:spPr/>
        <p:txBody>
          <a:bodyPr/>
          <a:lstStyle>
            <a:lvl1pPr>
              <a:defRPr/>
            </a:lvl1pPr>
          </a:lstStyle>
          <a:p>
            <a:pPr>
              <a:defRPr/>
            </a:pPr>
            <a:fld id="{7DE3E6EB-A381-4514-B9AF-EFBB181C93D8}" type="slidenum">
              <a:rPr lang="en-US"/>
              <a:pPr>
                <a:defRPr/>
              </a:pPr>
              <a:t>‹#›</a:t>
            </a:fld>
            <a:endParaRPr lang="en-US"/>
          </a:p>
        </p:txBody>
      </p:sp>
    </p:spTree>
    <p:extLst>
      <p:ext uri="{BB962C8B-B14F-4D97-AF65-F5344CB8AC3E}">
        <p14:creationId xmlns:p14="http://schemas.microsoft.com/office/powerpoint/2010/main" val="155412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Slide 15.jpg">
            <a:extLst>
              <a:ext uri="{FF2B5EF4-FFF2-40B4-BE49-F238E27FC236}">
                <a16:creationId xmlns:a16="http://schemas.microsoft.com/office/drawing/2014/main" id="{15A24C9E-3C74-438F-B489-B02936B09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4" name="Date Placeholder 2">
            <a:extLst>
              <a:ext uri="{FF2B5EF4-FFF2-40B4-BE49-F238E27FC236}">
                <a16:creationId xmlns:a16="http://schemas.microsoft.com/office/drawing/2014/main" id="{576A499F-9464-4637-9CE9-47A01AB44E6B}"/>
              </a:ext>
            </a:extLst>
          </p:cNvPr>
          <p:cNvSpPr>
            <a:spLocks noGrp="1"/>
          </p:cNvSpPr>
          <p:nvPr>
            <p:ph type="dt" sz="half" idx="10"/>
          </p:nvPr>
        </p:nvSpPr>
        <p:spPr/>
        <p:txBody>
          <a:bodyPr/>
          <a:lstStyle>
            <a:lvl1pPr>
              <a:defRPr/>
            </a:lvl1pPr>
          </a:lstStyle>
          <a:p>
            <a:pPr>
              <a:defRPr/>
            </a:pPr>
            <a:fld id="{10CCB7F9-F877-412D-B348-F707BDA0D7A6}" type="datetimeFigureOut">
              <a:rPr lang="en-US"/>
              <a:pPr>
                <a:defRPr/>
              </a:pPr>
              <a:t>12/18/2019</a:t>
            </a:fld>
            <a:endParaRPr lang="en-US"/>
          </a:p>
        </p:txBody>
      </p:sp>
      <p:sp>
        <p:nvSpPr>
          <p:cNvPr id="5" name="Footer Placeholder 3">
            <a:extLst>
              <a:ext uri="{FF2B5EF4-FFF2-40B4-BE49-F238E27FC236}">
                <a16:creationId xmlns:a16="http://schemas.microsoft.com/office/drawing/2014/main" id="{674EAC21-EC79-419B-90FF-A4A33137A3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FA3B18C-9BF6-4600-AA8F-992E1D6B30A5}"/>
              </a:ext>
            </a:extLst>
          </p:cNvPr>
          <p:cNvSpPr>
            <a:spLocks noGrp="1"/>
          </p:cNvSpPr>
          <p:nvPr>
            <p:ph type="sldNum" sz="quarter" idx="12"/>
          </p:nvPr>
        </p:nvSpPr>
        <p:spPr/>
        <p:txBody>
          <a:bodyPr/>
          <a:lstStyle>
            <a:lvl1pPr>
              <a:defRPr/>
            </a:lvl1pPr>
          </a:lstStyle>
          <a:p>
            <a:pPr>
              <a:defRPr/>
            </a:pPr>
            <a:fld id="{E7229BE0-5C27-4302-B515-A33FA67D1A04}" type="slidenum">
              <a:rPr lang="en-US"/>
              <a:pPr>
                <a:defRPr/>
              </a:pPr>
              <a:t>‹#›</a:t>
            </a:fld>
            <a:endParaRPr lang="en-US"/>
          </a:p>
        </p:txBody>
      </p:sp>
    </p:spTree>
    <p:extLst>
      <p:ext uri="{BB962C8B-B14F-4D97-AF65-F5344CB8AC3E}">
        <p14:creationId xmlns:p14="http://schemas.microsoft.com/office/powerpoint/2010/main" val="41415040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alpha val="6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47982FA-ED59-4E54-A8D5-B43423519A5A}"/>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D525A1C2-02EB-4EED-852C-4E640C1B03BB}"/>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54D8B4C1-9DBE-4BD5-B185-FEA832E84C26}"/>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90CA360-B927-4AFE-9E59-84B77E3706A0}" type="datetimeFigureOut">
              <a:rPr lang="en-US"/>
              <a:pPr>
                <a:defRPr/>
              </a:pPr>
              <a:t>12/18/2019</a:t>
            </a:fld>
            <a:endParaRPr lang="en-US"/>
          </a:p>
        </p:txBody>
      </p:sp>
      <p:sp>
        <p:nvSpPr>
          <p:cNvPr id="5" name="Footer Placeholder 4">
            <a:extLst>
              <a:ext uri="{FF2B5EF4-FFF2-40B4-BE49-F238E27FC236}">
                <a16:creationId xmlns:a16="http://schemas.microsoft.com/office/drawing/2014/main" id="{F521B938-A10A-4501-9BF4-A86DD5C7A8B1}"/>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7A2A309-81A2-40ED-9217-0862D6882C24}"/>
              </a:ext>
            </a:extLst>
          </p:cNvPr>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DCA8F9C-4DF9-4B80-95C8-0F5650A203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D5983CA-E60A-425A-B4F0-02559FD8E118}"/>
              </a:ext>
            </a:extLst>
          </p:cNvPr>
          <p:cNvSpPr txBox="1"/>
          <p:nvPr/>
        </p:nvSpPr>
        <p:spPr>
          <a:xfrm>
            <a:off x="2443163" y="693738"/>
            <a:ext cx="4400550" cy="4376583"/>
          </a:xfrm>
          <a:prstGeom prst="rect">
            <a:avLst/>
          </a:prstGeom>
          <a:noFill/>
        </p:spPr>
        <p:txBody>
          <a:bodyPr>
            <a:spAutoFit/>
          </a:bodyPr>
          <a:lstStyle/>
          <a:p>
            <a:pPr marL="342900" indent="-342900" algn="ctr" defTabSz="914400" eaLnBrk="1" fontAlgn="auto" hangingPunct="1">
              <a:spcBef>
                <a:spcPct val="20000"/>
              </a:spcBef>
              <a:spcAft>
                <a:spcPts val="0"/>
              </a:spcAft>
              <a:buFont typeface="Wingdings" pitchFamily="2" charset="2"/>
              <a:buNone/>
              <a:defRPr/>
            </a:pPr>
            <a:r>
              <a:rPr lang="en-GB" sz="2400" kern="0" dirty="0" smtClean="0">
                <a:solidFill>
                  <a:srgbClr val="1F497D"/>
                </a:solidFill>
                <a:latin typeface="Arial"/>
              </a:rPr>
              <a:t>Zoe </a:t>
            </a:r>
            <a:r>
              <a:rPr lang="en-GB" sz="2400" kern="0" dirty="0" err="1" smtClean="0">
                <a:solidFill>
                  <a:srgbClr val="1F497D"/>
                </a:solidFill>
                <a:latin typeface="Arial"/>
              </a:rPr>
              <a:t>Ramage</a:t>
            </a:r>
            <a:r>
              <a:rPr lang="en-GB" sz="2400" kern="0" dirty="0" smtClean="0">
                <a:solidFill>
                  <a:srgbClr val="1F497D"/>
                </a:solidFill>
                <a:latin typeface="Arial"/>
              </a:rPr>
              <a:t> </a:t>
            </a:r>
          </a:p>
          <a:p>
            <a:pPr marL="342900" indent="-342900" algn="ctr" defTabSz="914400" eaLnBrk="1" fontAlgn="auto" hangingPunct="1">
              <a:spcBef>
                <a:spcPct val="20000"/>
              </a:spcBef>
              <a:spcAft>
                <a:spcPts val="0"/>
              </a:spcAft>
              <a:buFont typeface="Wingdings" pitchFamily="2" charset="2"/>
              <a:buNone/>
              <a:defRPr/>
            </a:pPr>
            <a:r>
              <a:rPr lang="en-GB" sz="2400" kern="0" dirty="0" smtClean="0">
                <a:solidFill>
                  <a:srgbClr val="1F497D"/>
                </a:solidFill>
                <a:latin typeface="Arial"/>
              </a:rPr>
              <a:t>Psychology Teacher</a:t>
            </a:r>
          </a:p>
          <a:p>
            <a:pPr marL="342900" indent="-342900" algn="ctr" defTabSz="914400" eaLnBrk="1" fontAlgn="auto" hangingPunct="1">
              <a:spcBef>
                <a:spcPct val="20000"/>
              </a:spcBef>
              <a:spcAft>
                <a:spcPts val="0"/>
              </a:spcAft>
              <a:buFont typeface="Wingdings" pitchFamily="2" charset="2"/>
              <a:buNone/>
              <a:defRPr/>
            </a:pPr>
            <a:r>
              <a:rPr lang="en-GB" sz="2400" kern="0" dirty="0" smtClean="0">
                <a:solidFill>
                  <a:srgbClr val="1F497D"/>
                </a:solidFill>
                <a:latin typeface="Arial"/>
              </a:rPr>
              <a:t>St Ambrose High</a:t>
            </a:r>
          </a:p>
          <a:p>
            <a:pPr marL="342900" indent="-342900" algn="ctr" defTabSz="914400" eaLnBrk="1" fontAlgn="auto" hangingPunct="1">
              <a:spcBef>
                <a:spcPct val="20000"/>
              </a:spcBef>
              <a:spcAft>
                <a:spcPts val="0"/>
              </a:spcAft>
              <a:buFont typeface="Wingdings" pitchFamily="2" charset="2"/>
              <a:buNone/>
              <a:defRPr/>
            </a:pPr>
            <a:r>
              <a:rPr lang="en-GB" sz="2400" kern="0" dirty="0" smtClean="0">
                <a:solidFill>
                  <a:srgbClr val="1F497D"/>
                </a:solidFill>
                <a:latin typeface="Arial"/>
              </a:rPr>
              <a:t>RamageZ@st-ambrose.n-lanark.sch.uk </a:t>
            </a:r>
            <a:endParaRPr lang="en-GB" sz="2400" kern="0" dirty="0">
              <a:solidFill>
                <a:srgbClr val="1F497D"/>
              </a:solidFill>
              <a:latin typeface="Arial"/>
            </a:endParaRPr>
          </a:p>
          <a:p>
            <a:pPr marL="342900" indent="-342900" defTabSz="914400" eaLnBrk="1" fontAlgn="auto" hangingPunct="1">
              <a:spcBef>
                <a:spcPct val="20000"/>
              </a:spcBef>
              <a:spcAft>
                <a:spcPts val="0"/>
              </a:spcAft>
              <a:buFont typeface="Wingdings" pitchFamily="2" charset="2"/>
              <a:buNone/>
              <a:defRPr/>
            </a:pPr>
            <a:endParaRPr lang="en-GB" sz="2400" kern="0" dirty="0">
              <a:solidFill>
                <a:srgbClr val="1F497D"/>
              </a:solidFill>
              <a:latin typeface="Arial"/>
            </a:endParaRPr>
          </a:p>
          <a:p>
            <a:pPr marL="342900" indent="-342900" defTabSz="914400" eaLnBrk="1" fontAlgn="auto" hangingPunct="1">
              <a:spcBef>
                <a:spcPct val="20000"/>
              </a:spcBef>
              <a:spcAft>
                <a:spcPts val="0"/>
              </a:spcAft>
              <a:buFont typeface="Wingdings" pitchFamily="2" charset="2"/>
              <a:buNone/>
              <a:defRPr/>
            </a:pPr>
            <a:r>
              <a:rPr lang="en-GB" sz="2400" kern="0" dirty="0">
                <a:solidFill>
                  <a:srgbClr val="1F497D"/>
                </a:solidFill>
                <a:latin typeface="Arial"/>
              </a:rPr>
              <a:t>           </a:t>
            </a:r>
          </a:p>
          <a:p>
            <a:pPr marL="342900" indent="-342900" defTabSz="914400" eaLnBrk="1" fontAlgn="auto" hangingPunct="1">
              <a:spcBef>
                <a:spcPct val="20000"/>
              </a:spcBef>
              <a:spcAft>
                <a:spcPts val="0"/>
              </a:spcAft>
              <a:buFont typeface="Wingdings" pitchFamily="2" charset="2"/>
              <a:buNone/>
              <a:defRPr/>
            </a:pPr>
            <a:r>
              <a:rPr lang="en-GB" sz="2400" kern="0" dirty="0">
                <a:solidFill>
                  <a:srgbClr val="1F497D"/>
                </a:solidFill>
                <a:latin typeface="Arial"/>
              </a:rPr>
              <a:t>           </a:t>
            </a:r>
            <a:r>
              <a:rPr lang="en-GB" sz="2400" kern="0" dirty="0" smtClean="0">
                <a:solidFill>
                  <a:srgbClr val="1F497D"/>
                </a:solidFill>
                <a:latin typeface="Arial"/>
              </a:rPr>
              <a:t>@</a:t>
            </a:r>
            <a:r>
              <a:rPr lang="en-GB" sz="2400" kern="0" smtClean="0">
                <a:solidFill>
                  <a:srgbClr val="1F497D"/>
                </a:solidFill>
                <a:latin typeface="Arial"/>
              </a:rPr>
              <a:t>PsychologyStAmb</a:t>
            </a:r>
            <a:endParaRPr lang="en-GB" sz="2400" kern="0" dirty="0">
              <a:solidFill>
                <a:srgbClr val="1F497D"/>
              </a:solidFill>
              <a:latin typeface="Arial"/>
            </a:endParaRPr>
          </a:p>
          <a:p>
            <a:pPr marL="342900" indent="-342900" defTabSz="914400" eaLnBrk="1" fontAlgn="auto" hangingPunct="1">
              <a:spcBef>
                <a:spcPct val="20000"/>
              </a:spcBef>
              <a:spcAft>
                <a:spcPts val="0"/>
              </a:spcAft>
              <a:buFont typeface="Wingdings" pitchFamily="2" charset="2"/>
              <a:buNone/>
              <a:defRPr/>
            </a:pPr>
            <a:endParaRPr lang="en-GB" sz="2400" kern="0" dirty="0">
              <a:solidFill>
                <a:srgbClr val="1F497D"/>
              </a:solidFill>
              <a:latin typeface="Arial"/>
            </a:endParaRPr>
          </a:p>
          <a:p>
            <a:pPr marL="342900" indent="-342900" defTabSz="914400" eaLnBrk="1" fontAlgn="auto" hangingPunct="1">
              <a:spcBef>
                <a:spcPct val="20000"/>
              </a:spcBef>
              <a:spcAft>
                <a:spcPts val="0"/>
              </a:spcAft>
              <a:buFont typeface="Wingdings" pitchFamily="2" charset="2"/>
              <a:buNone/>
              <a:defRPr/>
            </a:pPr>
            <a:endParaRPr lang="en-GB" sz="2400" kern="0" dirty="0">
              <a:solidFill>
                <a:srgbClr val="1F497D"/>
              </a:solidFill>
              <a:latin typeface="Arial"/>
            </a:endParaRPr>
          </a:p>
        </p:txBody>
      </p:sp>
      <p:pic>
        <p:nvPicPr>
          <p:cNvPr id="9220" name="Picture 12">
            <a:extLst>
              <a:ext uri="{FF2B5EF4-FFF2-40B4-BE49-F238E27FC236}">
                <a16:creationId xmlns:a16="http://schemas.microsoft.com/office/drawing/2014/main" id="{395D4B4D-1920-4B7E-BEE0-CFE92B9C4D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7288" y="2644040"/>
            <a:ext cx="1620838"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solidFill>
                  <a:schemeClr val="bg1"/>
                </a:solidFill>
              </a:rPr>
              <a:t>Teaching and enquiry based approaches at </a:t>
            </a:r>
            <a:r>
              <a:rPr lang="en-GB" dirty="0">
                <a:solidFill>
                  <a:schemeClr val="bg1"/>
                </a:solidFill>
              </a:rPr>
              <a:t>S</a:t>
            </a:r>
            <a:r>
              <a:rPr lang="en-GB" dirty="0" smtClean="0">
                <a:solidFill>
                  <a:schemeClr val="bg1"/>
                </a:solidFill>
              </a:rPr>
              <a:t>t Ambrose High </a:t>
            </a:r>
            <a:endParaRPr lang="en-GB" dirty="0">
              <a:solidFill>
                <a:schemeClr val="bg1"/>
              </a:solidFill>
            </a:endParaRPr>
          </a:p>
        </p:txBody>
      </p:sp>
    </p:spTree>
    <p:extLst>
      <p:ext uri="{BB962C8B-B14F-4D97-AF65-F5344CB8AC3E}">
        <p14:creationId xmlns:p14="http://schemas.microsoft.com/office/powerpoint/2010/main" val="3103522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648" y="206374"/>
            <a:ext cx="4583151" cy="1678181"/>
          </a:xfrm>
        </p:spPr>
        <p:txBody>
          <a:bodyPr/>
          <a:lstStyle/>
          <a:p>
            <a:r>
              <a:rPr lang="en-GB" b="1" dirty="0" smtClean="0">
                <a:solidFill>
                  <a:schemeClr val="bg1"/>
                </a:solidFill>
              </a:rPr>
              <a:t>Background: how we are running it </a:t>
            </a:r>
            <a:endParaRPr lang="en-GB" b="1" dirty="0">
              <a:solidFill>
                <a:schemeClr val="bg1"/>
              </a:solidFill>
            </a:endParaRPr>
          </a:p>
        </p:txBody>
      </p:sp>
      <p:sp>
        <p:nvSpPr>
          <p:cNvPr id="3" name="Content Placeholder 2"/>
          <p:cNvSpPr>
            <a:spLocks noGrp="1"/>
          </p:cNvSpPr>
          <p:nvPr>
            <p:ph idx="1"/>
          </p:nvPr>
        </p:nvSpPr>
        <p:spPr>
          <a:xfrm>
            <a:off x="457200" y="2230244"/>
            <a:ext cx="8229600" cy="2363981"/>
          </a:xfrm>
        </p:spPr>
        <p:txBody>
          <a:bodyPr>
            <a:normAutofit/>
          </a:bodyPr>
          <a:lstStyle/>
          <a:p>
            <a:pPr>
              <a:buFont typeface="Arial" panose="020B0604020202020204" pitchFamily="34" charset="0"/>
              <a:buChar char="•"/>
            </a:pPr>
            <a:r>
              <a:rPr lang="en-GB" sz="2550" dirty="0">
                <a:solidFill>
                  <a:schemeClr val="bg1"/>
                </a:solidFill>
              </a:rPr>
              <a:t> One “coursed” class: 30 pupils, 3 double periods a week</a:t>
            </a:r>
          </a:p>
          <a:p>
            <a:pPr>
              <a:buFont typeface="Arial" panose="020B0604020202020204" pitchFamily="34" charset="0"/>
              <a:buChar char="•"/>
            </a:pPr>
            <a:r>
              <a:rPr lang="en-GB" sz="2550" dirty="0">
                <a:solidFill>
                  <a:schemeClr val="bg1"/>
                </a:solidFill>
              </a:rPr>
              <a:t> Two “elective” classes: 30 pupils each, 1 period a week – working towards Unit 1 only </a:t>
            </a:r>
          </a:p>
          <a:p>
            <a:pPr>
              <a:buFont typeface="Arial" panose="020B0604020202020204" pitchFamily="34" charset="0"/>
              <a:buChar char="•"/>
            </a:pPr>
            <a:r>
              <a:rPr lang="en-GB" sz="2550" dirty="0">
                <a:solidFill>
                  <a:schemeClr val="bg1"/>
                </a:solidFill>
              </a:rPr>
              <a:t> Huge range of pupils choosing to participate </a:t>
            </a:r>
          </a:p>
        </p:txBody>
      </p:sp>
    </p:spTree>
    <p:extLst>
      <p:ext uri="{BB962C8B-B14F-4D97-AF65-F5344CB8AC3E}">
        <p14:creationId xmlns:p14="http://schemas.microsoft.com/office/powerpoint/2010/main" val="1515059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594" y="206374"/>
            <a:ext cx="3702205" cy="993775"/>
          </a:xfrm>
        </p:spPr>
        <p:txBody>
          <a:bodyPr/>
          <a:lstStyle/>
          <a:p>
            <a:r>
              <a:rPr lang="en-GB" b="1" dirty="0" smtClean="0">
                <a:solidFill>
                  <a:schemeClr val="bg1"/>
                </a:solidFill>
              </a:rPr>
              <a:t>Your aims?</a:t>
            </a:r>
            <a:endParaRPr lang="en-GB" b="1" dirty="0">
              <a:solidFill>
                <a:schemeClr val="bg1"/>
              </a:solidFill>
            </a:endParaRPr>
          </a:p>
        </p:txBody>
      </p:sp>
      <p:sp>
        <p:nvSpPr>
          <p:cNvPr id="4" name="Content Placeholder 3"/>
          <p:cNvSpPr>
            <a:spLocks noGrp="1"/>
          </p:cNvSpPr>
          <p:nvPr>
            <p:ph idx="1"/>
          </p:nvPr>
        </p:nvSpPr>
        <p:spPr/>
        <p:txBody>
          <a:bodyPr/>
          <a:lstStyle/>
          <a:p>
            <a:endParaRPr lang="en-GB"/>
          </a:p>
        </p:txBody>
      </p:sp>
    </p:spTree>
    <p:extLst>
      <p:ext uri="{BB962C8B-B14F-4D97-AF65-F5344CB8AC3E}">
        <p14:creationId xmlns:p14="http://schemas.microsoft.com/office/powerpoint/2010/main" val="1389967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594" y="206374"/>
            <a:ext cx="3702205" cy="993775"/>
          </a:xfrm>
        </p:spPr>
        <p:txBody>
          <a:bodyPr/>
          <a:lstStyle/>
          <a:p>
            <a:r>
              <a:rPr lang="en-GB" b="1" dirty="0" smtClean="0">
                <a:solidFill>
                  <a:schemeClr val="bg1"/>
                </a:solidFill>
              </a:rPr>
              <a:t>Inquiry based learning </a:t>
            </a:r>
            <a:endParaRPr lang="en-GB" b="1" dirty="0">
              <a:solidFill>
                <a:schemeClr val="bg1"/>
              </a:solidFill>
            </a:endParaRPr>
          </a:p>
        </p:txBody>
      </p:sp>
      <p:sp>
        <p:nvSpPr>
          <p:cNvPr id="3" name="Content Placeholder 2"/>
          <p:cNvSpPr>
            <a:spLocks noGrp="1"/>
          </p:cNvSpPr>
          <p:nvPr>
            <p:ph idx="1"/>
          </p:nvPr>
        </p:nvSpPr>
        <p:spPr>
          <a:xfrm>
            <a:off x="267629" y="1884556"/>
            <a:ext cx="8876371" cy="2709669"/>
          </a:xfrm>
        </p:spPr>
        <p:txBody>
          <a:bodyPr/>
          <a:lstStyle/>
          <a:p>
            <a:r>
              <a:rPr lang="en-GB" sz="2550" dirty="0">
                <a:solidFill>
                  <a:schemeClr val="bg1"/>
                </a:solidFill>
              </a:rPr>
              <a:t>Didn’t want it to be “chalk and talk” – although still very much a process of work </a:t>
            </a:r>
          </a:p>
          <a:p>
            <a:r>
              <a:rPr lang="en-GB" sz="2550" dirty="0">
                <a:solidFill>
                  <a:schemeClr val="bg1"/>
                </a:solidFill>
              </a:rPr>
              <a:t>Wanted this course to prioritise </a:t>
            </a:r>
            <a:r>
              <a:rPr lang="en-GB" sz="2550" b="1" dirty="0">
                <a:solidFill>
                  <a:schemeClr val="bg1"/>
                </a:solidFill>
              </a:rPr>
              <a:t>their questions</a:t>
            </a:r>
            <a:r>
              <a:rPr lang="en-GB" sz="2550" dirty="0">
                <a:solidFill>
                  <a:schemeClr val="bg1"/>
                </a:solidFill>
              </a:rPr>
              <a:t> and develop their ability to investigate, learn and apply understanding about mental health and wellbeing </a:t>
            </a:r>
          </a:p>
          <a:p>
            <a:r>
              <a:rPr lang="en-GB" sz="2550" dirty="0">
                <a:solidFill>
                  <a:schemeClr val="bg1"/>
                </a:solidFill>
              </a:rPr>
              <a:t>On top of this – it means we can learn more as we go, teacher and student – you don’t need to know it all to deliver </a:t>
            </a:r>
          </a:p>
          <a:p>
            <a:endParaRPr lang="en-GB" sz="2250" dirty="0"/>
          </a:p>
          <a:p>
            <a:endParaRPr lang="en-GB" dirty="0" smtClean="0"/>
          </a:p>
          <a:p>
            <a:endParaRPr lang="en-GB" dirty="0"/>
          </a:p>
          <a:p>
            <a:endParaRPr lang="en-GB" dirty="0" smtClean="0"/>
          </a:p>
          <a:p>
            <a:pPr marL="0" indent="0">
              <a:buNone/>
            </a:pPr>
            <a:endParaRPr lang="en-GB" dirty="0"/>
          </a:p>
        </p:txBody>
      </p:sp>
    </p:spTree>
    <p:extLst>
      <p:ext uri="{BB962C8B-B14F-4D97-AF65-F5344CB8AC3E}">
        <p14:creationId xmlns:p14="http://schemas.microsoft.com/office/powerpoint/2010/main" val="195398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594" y="206374"/>
            <a:ext cx="3702205" cy="993775"/>
          </a:xfrm>
        </p:spPr>
        <p:txBody>
          <a:bodyPr/>
          <a:lstStyle/>
          <a:p>
            <a:r>
              <a:rPr lang="en-GB" b="1" dirty="0" smtClean="0">
                <a:solidFill>
                  <a:schemeClr val="bg1"/>
                </a:solidFill>
              </a:rPr>
              <a:t>Resilience?</a:t>
            </a:r>
            <a:endParaRPr lang="en-GB" b="1" dirty="0">
              <a:solidFill>
                <a:schemeClr val="bg1"/>
              </a:solidFill>
            </a:endParaRPr>
          </a:p>
        </p:txBody>
      </p:sp>
      <p:sp>
        <p:nvSpPr>
          <p:cNvPr id="4" name="Content Placeholder 3"/>
          <p:cNvSpPr>
            <a:spLocks noGrp="1"/>
          </p:cNvSpPr>
          <p:nvPr>
            <p:ph idx="1"/>
          </p:nvPr>
        </p:nvSpPr>
        <p:spPr/>
        <p:txBody>
          <a:bodyPr/>
          <a:lstStyle/>
          <a:p>
            <a:endParaRPr lang="en-GB"/>
          </a:p>
        </p:txBody>
      </p:sp>
    </p:spTree>
    <p:extLst>
      <p:ext uri="{BB962C8B-B14F-4D97-AF65-F5344CB8AC3E}">
        <p14:creationId xmlns:p14="http://schemas.microsoft.com/office/powerpoint/2010/main" val="3858417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262" y="206374"/>
            <a:ext cx="4906537" cy="1733937"/>
          </a:xfrm>
        </p:spPr>
        <p:txBody>
          <a:bodyPr/>
          <a:lstStyle/>
          <a:p>
            <a:r>
              <a:rPr lang="en-GB" b="1" dirty="0" smtClean="0">
                <a:solidFill>
                  <a:schemeClr val="bg1"/>
                </a:solidFill>
              </a:rPr>
              <a:t>Developing resilience</a:t>
            </a:r>
            <a:endParaRPr lang="en-GB" b="1" dirty="0">
              <a:solidFill>
                <a:schemeClr val="bg1"/>
              </a:solidFill>
            </a:endParaRPr>
          </a:p>
        </p:txBody>
      </p:sp>
      <p:sp>
        <p:nvSpPr>
          <p:cNvPr id="3" name="Content Placeholder 2"/>
          <p:cNvSpPr>
            <a:spLocks noGrp="1"/>
          </p:cNvSpPr>
          <p:nvPr>
            <p:ph idx="1"/>
          </p:nvPr>
        </p:nvSpPr>
        <p:spPr>
          <a:xfrm>
            <a:off x="-89210" y="2096428"/>
            <a:ext cx="8604560" cy="2536293"/>
          </a:xfrm>
        </p:spPr>
        <p:txBody>
          <a:bodyPr>
            <a:noAutofit/>
          </a:bodyPr>
          <a:lstStyle/>
          <a:p>
            <a:r>
              <a:rPr lang="en-GB" sz="2250" dirty="0">
                <a:solidFill>
                  <a:schemeClr val="bg1"/>
                </a:solidFill>
              </a:rPr>
              <a:t>Prompting the development of many of the seven C’s of resilience: Competence, confidence, connection, character, contribution, coping, control </a:t>
            </a:r>
          </a:p>
          <a:p>
            <a:endParaRPr lang="en-GB" sz="2250" dirty="0">
              <a:solidFill>
                <a:schemeClr val="bg1"/>
              </a:solidFill>
            </a:endParaRPr>
          </a:p>
          <a:p>
            <a:r>
              <a:rPr lang="en-GB" sz="2250" dirty="0">
                <a:solidFill>
                  <a:schemeClr val="bg1"/>
                </a:solidFill>
              </a:rPr>
              <a:t>Facilitating this dynamic in the classroom will help students develop resilience in and through their work and relationships, meaning that they will be developing skills to better be able to cope, adapt and recover from challenging situations in all parts of their life </a:t>
            </a:r>
          </a:p>
        </p:txBody>
      </p:sp>
    </p:spTree>
    <p:extLst>
      <p:ext uri="{BB962C8B-B14F-4D97-AF65-F5344CB8AC3E}">
        <p14:creationId xmlns:p14="http://schemas.microsoft.com/office/powerpoint/2010/main" val="1398364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546" y="206375"/>
            <a:ext cx="4148254" cy="1466308"/>
          </a:xfrm>
        </p:spPr>
        <p:txBody>
          <a:bodyPr/>
          <a:lstStyle/>
          <a:p>
            <a:r>
              <a:rPr lang="en-GB" b="1" dirty="0" smtClean="0">
                <a:solidFill>
                  <a:schemeClr val="bg1"/>
                </a:solidFill>
              </a:rPr>
              <a:t>Stages of most topics </a:t>
            </a:r>
            <a:endParaRPr lang="en-GB" b="1" dirty="0">
              <a:solidFill>
                <a:schemeClr val="bg1"/>
              </a:solidFill>
            </a:endParaRPr>
          </a:p>
        </p:txBody>
      </p:sp>
      <p:sp>
        <p:nvSpPr>
          <p:cNvPr id="3" name="Content Placeholder 2"/>
          <p:cNvSpPr>
            <a:spLocks noGrp="1"/>
          </p:cNvSpPr>
          <p:nvPr>
            <p:ph idx="1"/>
          </p:nvPr>
        </p:nvSpPr>
        <p:spPr>
          <a:xfrm>
            <a:off x="457200" y="2051824"/>
            <a:ext cx="8229600" cy="2542401"/>
          </a:xfrm>
        </p:spPr>
        <p:txBody>
          <a:bodyPr>
            <a:normAutofit lnSpcReduction="10000"/>
          </a:bodyPr>
          <a:lstStyle/>
          <a:p>
            <a:r>
              <a:rPr lang="en-GB" sz="2250" dirty="0">
                <a:solidFill>
                  <a:schemeClr val="bg1"/>
                </a:solidFill>
              </a:rPr>
              <a:t>Developing questions – what sort of knowledge would they want to gain  in this area? </a:t>
            </a:r>
          </a:p>
          <a:p>
            <a:r>
              <a:rPr lang="en-GB" sz="2250" dirty="0">
                <a:solidFill>
                  <a:schemeClr val="bg1"/>
                </a:solidFill>
              </a:rPr>
              <a:t>Researching the topic or carrying out activities that prompt curiosity or encourage new understanding</a:t>
            </a:r>
          </a:p>
          <a:p>
            <a:r>
              <a:rPr lang="en-GB" sz="2250" dirty="0">
                <a:solidFill>
                  <a:schemeClr val="bg1"/>
                </a:solidFill>
              </a:rPr>
              <a:t>Discussing and passing on what we have learned </a:t>
            </a:r>
          </a:p>
          <a:p>
            <a:r>
              <a:rPr lang="en-GB" sz="2250" dirty="0">
                <a:solidFill>
                  <a:schemeClr val="bg1"/>
                </a:solidFill>
              </a:rPr>
              <a:t>Reflecting and forming connections with past and future knowledge </a:t>
            </a:r>
          </a:p>
        </p:txBody>
      </p:sp>
    </p:spTree>
    <p:extLst>
      <p:ext uri="{BB962C8B-B14F-4D97-AF65-F5344CB8AC3E}">
        <p14:creationId xmlns:p14="http://schemas.microsoft.com/office/powerpoint/2010/main" val="4140645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2" y="1"/>
            <a:ext cx="3247582" cy="433010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0812" y="0"/>
            <a:ext cx="2658140" cy="1993605"/>
          </a:xfrm>
          <a:prstGeom prst="rect">
            <a:avLst/>
          </a:prstGeom>
        </p:spPr>
      </p:pic>
      <p:pic>
        <p:nvPicPr>
          <p:cNvPr id="1026" name="Picture 2" descr="Image result for weekly shop&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498" y="0"/>
            <a:ext cx="2341738" cy="31223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ntally You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362" y="304069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4140" y="1993605"/>
            <a:ext cx="4214813" cy="3161109"/>
          </a:xfrm>
          <a:prstGeom prst="rect">
            <a:avLst/>
          </a:prstGeom>
        </p:spPr>
      </p:pic>
      <p:pic>
        <p:nvPicPr>
          <p:cNvPr id="1030" name="Picture 6" descr="Image result for newspaper&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872" y="3959049"/>
            <a:ext cx="3096235" cy="15481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a:stretch>
            <a:fillRect/>
          </a:stretch>
        </p:blipFill>
        <p:spPr>
          <a:xfrm>
            <a:off x="4813780" y="-134582"/>
            <a:ext cx="1830513" cy="2383216"/>
          </a:xfrm>
          <a:prstGeom prst="rect">
            <a:avLst/>
          </a:prstGeom>
        </p:spPr>
      </p:pic>
    </p:spTree>
    <p:extLst>
      <p:ext uri="{BB962C8B-B14F-4D97-AF65-F5344CB8AC3E}">
        <p14:creationId xmlns:p14="http://schemas.microsoft.com/office/powerpoint/2010/main" val="3768762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2AC6044E970F48B81E061B040A1A3B" ma:contentTypeVersion="2" ma:contentTypeDescription="Create a new document." ma:contentTypeScope="" ma:versionID="b5696f1feafe1f53d689838ad8802bee">
  <xsd:schema xmlns:xsd="http://www.w3.org/2001/XMLSchema" xmlns:xs="http://www.w3.org/2001/XMLSchema" xmlns:p="http://schemas.microsoft.com/office/2006/metadata/properties" xmlns:ns2="456fe09b-fb65-4934-af36-215b066fe4cb" targetNamespace="http://schemas.microsoft.com/office/2006/metadata/properties" ma:root="true" ma:fieldsID="a716def5b2e65c1eb034d4c57d68bfe4" ns2:_="">
    <xsd:import namespace="456fe09b-fb65-4934-af36-215b066fe4c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6fe09b-fb65-4934-af36-215b066fe4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6EC609-8CA0-4E89-B881-60F8780CD5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6fe09b-fb65-4934-af36-215b066fe4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6D3B93-B660-4503-A227-781CD41B77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4730</TotalTime>
  <Words>324</Words>
  <Application>Microsoft Office PowerPoint</Application>
  <PresentationFormat>On-screen Show (16:9)</PresentationFormat>
  <Paragraphs>44</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PowerPoint Presentation</vt:lpstr>
      <vt:lpstr>Background: how we are running it </vt:lpstr>
      <vt:lpstr>Your aims?</vt:lpstr>
      <vt:lpstr>Inquiry based learning </vt:lpstr>
      <vt:lpstr>Resilience?</vt:lpstr>
      <vt:lpstr>Developing resilience</vt:lpstr>
      <vt:lpstr>Stages of most topics </vt:lpstr>
      <vt:lpstr>Examples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Lang</dc:creator>
  <cp:lastModifiedBy>Elaine McFadyen</cp:lastModifiedBy>
  <cp:revision>42</cp:revision>
  <dcterms:created xsi:type="dcterms:W3CDTF">2018-07-26T07:39:47Z</dcterms:created>
  <dcterms:modified xsi:type="dcterms:W3CDTF">2019-12-18T13:20:46Z</dcterms:modified>
</cp:coreProperties>
</file>