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79" r:id="rId5"/>
    <p:sldId id="256" r:id="rId6"/>
    <p:sldId id="257" r:id="rId7"/>
    <p:sldId id="258" r:id="rId8"/>
    <p:sldId id="261" r:id="rId9"/>
    <p:sldId id="264" r:id="rId10"/>
    <p:sldId id="277" r:id="rId11"/>
    <p:sldId id="27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C6B72-30A3-4422-836C-992E80807AFF}" v="8" dt="2020-02-18T11:50:55.7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15"/>
  </p:normalViewPr>
  <p:slideViewPr>
    <p:cSldViewPr snapToGrid="0" snapToObjects="1">
      <p:cViewPr varScale="1">
        <p:scale>
          <a:sx n="55" d="100"/>
          <a:sy n="55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an Thomson" userId="ceb26770-5e21-4438-8eb9-32563b8e9ff7" providerId="ADAL" clId="{36CC6B72-30A3-4422-836C-992E80807AFF}"/>
    <pc:docChg chg="custSel addSld modSld sldOrd">
      <pc:chgData name="Rowan Thomson" userId="ceb26770-5e21-4438-8eb9-32563b8e9ff7" providerId="ADAL" clId="{36CC6B72-30A3-4422-836C-992E80807AFF}" dt="2020-02-18T11:51:42.393" v="107" actId="1076"/>
      <pc:docMkLst>
        <pc:docMk/>
      </pc:docMkLst>
      <pc:sldChg chg="addSp delSp modSp add ord">
        <pc:chgData name="Rowan Thomson" userId="ceb26770-5e21-4438-8eb9-32563b8e9ff7" providerId="ADAL" clId="{36CC6B72-30A3-4422-836C-992E80807AFF}" dt="2020-02-18T11:51:42.393" v="107" actId="1076"/>
        <pc:sldMkLst>
          <pc:docMk/>
          <pc:sldMk cId="3763852680" sldId="279"/>
        </pc:sldMkLst>
        <pc:spChg chg="add mod">
          <ac:chgData name="Rowan Thomson" userId="ceb26770-5e21-4438-8eb9-32563b8e9ff7" providerId="ADAL" clId="{36CC6B72-30A3-4422-836C-992E80807AFF}" dt="2020-02-18T11:51:42.393" v="107" actId="1076"/>
          <ac:spMkLst>
            <pc:docMk/>
            <pc:sldMk cId="3763852680" sldId="279"/>
            <ac:spMk id="7" creationId="{DA36027D-5B00-4512-B2E3-B098490630A2}"/>
          </ac:spMkLst>
        </pc:spChg>
        <pc:picChg chg="add mod">
          <ac:chgData name="Rowan Thomson" userId="ceb26770-5e21-4438-8eb9-32563b8e9ff7" providerId="ADAL" clId="{36CC6B72-30A3-4422-836C-992E80807AFF}" dt="2020-02-18T11:49:44.042" v="6" actId="14100"/>
          <ac:picMkLst>
            <pc:docMk/>
            <pc:sldMk cId="3763852680" sldId="279"/>
            <ac:picMk id="3" creationId="{0FCDBB39-D36D-4016-9937-3674C9BD83E2}"/>
          </ac:picMkLst>
        </pc:picChg>
        <pc:picChg chg="add mod">
          <ac:chgData name="Rowan Thomson" userId="ceb26770-5e21-4438-8eb9-32563b8e9ff7" providerId="ADAL" clId="{36CC6B72-30A3-4422-836C-992E80807AFF}" dt="2020-02-18T11:50:03.372" v="12" actId="1076"/>
          <ac:picMkLst>
            <pc:docMk/>
            <pc:sldMk cId="3763852680" sldId="279"/>
            <ac:picMk id="5" creationId="{CB2D89E1-B89A-4510-ABEF-23F86194EA55}"/>
          </ac:picMkLst>
        </pc:picChg>
        <pc:picChg chg="add del mod">
          <ac:chgData name="Rowan Thomson" userId="ceb26770-5e21-4438-8eb9-32563b8e9ff7" providerId="ADAL" clId="{36CC6B72-30A3-4422-836C-992E80807AFF}" dt="2020-02-18T11:50:14.258" v="16" actId="478"/>
          <ac:picMkLst>
            <pc:docMk/>
            <pc:sldMk cId="3763852680" sldId="279"/>
            <ac:picMk id="6" creationId="{A5F2C992-F26C-4733-9B38-1FBCF70675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0" indent="0" defTabSz="914400">
              <a:spcBef>
                <a:spcPts val="2400"/>
              </a:spcBef>
              <a:buSzTx/>
              <a:buNone/>
              <a:defRPr sz="5200">
                <a:latin typeface="Arno Pro"/>
                <a:ea typeface="Arno Pro"/>
                <a:cs typeface="Arno Pro"/>
                <a:sym typeface="Arno Pro"/>
              </a:defRPr>
            </a:lvl1pPr>
            <a:lvl2pPr marL="0" indent="0" defTabSz="914400">
              <a:spcBef>
                <a:spcPts val="2400"/>
              </a:spcBef>
              <a:buSzTx/>
              <a:buNone/>
              <a:defRPr sz="5200">
                <a:latin typeface="Arno Pro"/>
                <a:ea typeface="Arno Pro"/>
                <a:cs typeface="Arno Pro"/>
                <a:sym typeface="Arno Pro"/>
              </a:defRPr>
            </a:lvl2pPr>
            <a:lvl3pPr marL="0" indent="0" defTabSz="914400">
              <a:spcBef>
                <a:spcPts val="2400"/>
              </a:spcBef>
              <a:buSzTx/>
              <a:buNone/>
              <a:defRPr sz="5200">
                <a:latin typeface="Arno Pro"/>
                <a:ea typeface="Arno Pro"/>
                <a:cs typeface="Arno Pro"/>
                <a:sym typeface="Arno Pro"/>
              </a:defRPr>
            </a:lvl3pPr>
            <a:lvl4pPr marL="0" indent="0" defTabSz="914400">
              <a:spcBef>
                <a:spcPts val="2400"/>
              </a:spcBef>
              <a:buSzTx/>
              <a:buNone/>
              <a:defRPr sz="5200">
                <a:latin typeface="Arno Pro"/>
                <a:ea typeface="Arno Pro"/>
                <a:cs typeface="Arno Pro"/>
                <a:sym typeface="Arno Pro"/>
              </a:defRPr>
            </a:lvl4pPr>
            <a:lvl5pPr marL="0" indent="0" defTabSz="914400">
              <a:spcBef>
                <a:spcPts val="2400"/>
              </a:spcBef>
              <a:buSzTx/>
              <a:buNone/>
              <a:defRPr sz="5200">
                <a:latin typeface="Arno Pro"/>
                <a:ea typeface="Arno Pro"/>
                <a:cs typeface="Arno Pro"/>
                <a:sym typeface="Arno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7" name="GTT_OLD_Logo.pdf" descr="GTT_OLD_Log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587" y="367607"/>
            <a:ext cx="2102990" cy="214954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Object"/>
          <p:cNvSpPr txBox="1">
            <a:spLocks noGrp="1"/>
          </p:cNvSpPr>
          <p:nvPr>
            <p:ph sz="quarter" idx="3"/>
          </p:nvPr>
        </p:nvSpPr>
        <p:spPr>
          <a:xfrm>
            <a:off x="5788024" y="4876799"/>
            <a:ext cx="7162801" cy="7924801"/>
          </a:xfrm>
          <a:prstGeom prst="rect">
            <a:avLst/>
          </a:prstGeom>
        </p:spPr>
        <p:txBody>
          <a:bodyPr lIns="91437" tIns="91437" rIns="91437" bIns="91437" anchor="t"/>
          <a:lstStyle/>
          <a:p>
            <a:pPr marL="0" indent="0" defTabSz="914400">
              <a:spcBef>
                <a:spcPts val="2400"/>
              </a:spcBef>
              <a:buSzTx/>
              <a:buNone/>
              <a:defRPr sz="5200">
                <a:latin typeface="Arno Pro"/>
                <a:ea typeface="Arno Pro"/>
                <a:cs typeface="Arno Pro"/>
                <a:sym typeface="Arno Pro"/>
              </a:defRPr>
            </a:pPr>
            <a:endParaRPr/>
          </a:p>
        </p:txBody>
      </p:sp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3962400" y="184151"/>
            <a:ext cx="16459200" cy="3016251"/>
          </a:xfrm>
          <a:prstGeom prst="rect">
            <a:avLst/>
          </a:prstGeom>
        </p:spPr>
        <p:txBody>
          <a:bodyPr lIns="91437" tIns="91437" rIns="91437" bIns="91437"/>
          <a:lstStyle>
            <a:lvl1pPr algn="l" defTabSz="914400">
              <a:defRPr sz="7000">
                <a:solidFill>
                  <a:srgbClr val="B19549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32981" y="12821286"/>
            <a:ext cx="488619" cy="5130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.org.uk/sqa/files/nq/J3H643.pdf" TargetMode="External"/><Relationship Id="rId2" Type="http://schemas.openxmlformats.org/officeDocument/2006/relationships/hyperlink" Target="https://www.sqa.org.uk/sqa/files/nq/J3H642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qa.org.uk/sqa/files/nq/J3H646.pdf" TargetMode="External"/><Relationship Id="rId5" Type="http://schemas.openxmlformats.org/officeDocument/2006/relationships/hyperlink" Target="https://www.sqa.org.uk/sqa/files/nq/J3H645.pdf" TargetMode="External"/><Relationship Id="rId4" Type="http://schemas.openxmlformats.org/officeDocument/2006/relationships/hyperlink" Target="https://www.sqa.org.uk/sqa/files/nq/J3H64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.scot/get-informed/national/be-smart-internet-safety-resources" TargetMode="External"/><Relationship Id="rId2" Type="http://schemas.openxmlformats.org/officeDocument/2006/relationships/hyperlink" Target="https://scouts.org.uk/activities/digital-detective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astpass.com/" TargetMode="External"/><Relationship Id="rId5" Type="http://schemas.openxmlformats.org/officeDocument/2006/relationships/hyperlink" Target="https://www.actionfraud.police.uk/campaign/not-with-my-name-tips-to-prevent-identity-crime" TargetMode="External"/><Relationship Id="rId4" Type="http://schemas.openxmlformats.org/officeDocument/2006/relationships/hyperlink" Target="https://www.youtube.com/watch?v=yrjT8m0hcK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rello.com/" TargetMode="External"/><Relationship Id="rId3" Type="http://schemas.openxmlformats.org/officeDocument/2006/relationships/hyperlink" Target="https://products.office.com/en-GB/microsoft-teams/group-chat-software" TargetMode="External"/><Relationship Id="rId7" Type="http://schemas.openxmlformats.org/officeDocument/2006/relationships/hyperlink" Target="https://padlet.com/" TargetMode="External"/><Relationship Id="rId2" Type="http://schemas.openxmlformats.org/officeDocument/2006/relationships/hyperlink" Target="https://bit.ly/2OwMB2y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asecamp.com/" TargetMode="External"/><Relationship Id="rId5" Type="http://schemas.openxmlformats.org/officeDocument/2006/relationships/hyperlink" Target="https://slack.com/intl/en-gb/?eu_nc=1" TargetMode="External"/><Relationship Id="rId10" Type="http://schemas.openxmlformats.org/officeDocument/2006/relationships/hyperlink" Target="apps.apple.com" TargetMode="External"/><Relationship Id="rId4" Type="http://schemas.openxmlformats.org/officeDocument/2006/relationships/hyperlink" Target="https://play.google.com/store/apps/details?id=com.google.android.apps.classroom&amp;hl=en_US" TargetMode="External"/><Relationship Id="rId9" Type="http://schemas.openxmlformats.org/officeDocument/2006/relationships/hyperlink" Target="play.google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ed.worl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lobaltreasuretrails.com/" TargetMode="External"/><Relationship Id="rId4" Type="http://schemas.openxmlformats.org/officeDocument/2006/relationships/hyperlink" Target="https://seppo.i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academy.org.uk/course/" TargetMode="External"/><Relationship Id="rId7" Type="http://schemas.openxmlformats.org/officeDocument/2006/relationships/hyperlink" Target="https://www.immersiveminds.com/" TargetMode="External"/><Relationship Id="rId2" Type="http://schemas.openxmlformats.org/officeDocument/2006/relationships/hyperlink" Target="https://ushare.educatio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ducation.minecraft.net/error" TargetMode="External"/><Relationship Id="rId5" Type="http://schemas.openxmlformats.org/officeDocument/2006/relationships/hyperlink" Target="https://idea.org.uk/" TargetMode="External"/><Relationship Id="rId4" Type="http://schemas.openxmlformats.org/officeDocument/2006/relationships/hyperlink" Target="https://www.sqa.org.uk/sqa/46233.282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uitar&#10;&#10;Description automatically generated">
            <a:extLst>
              <a:ext uri="{FF2B5EF4-FFF2-40B4-BE49-F238E27FC236}">
                <a16:creationId xmlns:a16="http://schemas.microsoft.com/office/drawing/2014/main" id="{0FCDBB39-D36D-4016-9937-3674C9BD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88"/>
            <a:ext cx="24384000" cy="1375037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B2D89E1-B89A-4510-ABEF-23F86194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9" y="868456"/>
            <a:ext cx="7037245" cy="5371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36027D-5B00-4512-B2E3-B098490630A2}"/>
              </a:ext>
            </a:extLst>
          </p:cNvPr>
          <p:cNvSpPr txBox="1"/>
          <p:nvPr/>
        </p:nvSpPr>
        <p:spPr>
          <a:xfrm>
            <a:off x="12533970" y="2050286"/>
            <a:ext cx="10214517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500" dirty="0">
                <a:solidFill>
                  <a:schemeClr val="bg1"/>
                </a:solidFill>
              </a:rPr>
              <a:t>Digital Literacy units workshop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Frances O’Neill</a:t>
            </a:r>
          </a:p>
        </p:txBody>
      </p:sp>
    </p:spTree>
    <p:extLst>
      <p:ext uri="{BB962C8B-B14F-4D97-AF65-F5344CB8AC3E}">
        <p14:creationId xmlns:p14="http://schemas.microsoft.com/office/powerpoint/2010/main" val="3763852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igital Literacies Level 5 Outcome 1"/>
          <p:cNvSpPr txBox="1"/>
          <p:nvPr/>
        </p:nvSpPr>
        <p:spPr>
          <a:xfrm>
            <a:off x="2877196" y="977000"/>
            <a:ext cx="18629608" cy="123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71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SQA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Digital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Literac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y Unit specifications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5506829"/>
            <a:ext cx="12192000" cy="39505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4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J3H6 42 Digital Literacy (SCQF level 2) </a:t>
            </a:r>
            <a:endParaRPr lang="en-GB" sz="48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4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J3H6 43 Digital Literacy (SCQF level 3)</a:t>
            </a:r>
            <a:endParaRPr lang="en-GB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4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J3H6 44 Digital Literacy (SCQF level 4)</a:t>
            </a:r>
            <a:endParaRPr lang="en-GB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4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J3H6 45 Digital Literacy (SCQF level 5)</a:t>
            </a:r>
            <a:endParaRPr lang="en-GB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J3H6 46 Digital Literacy (SCQF level 6)</a:t>
            </a:r>
            <a:endParaRPr lang="en-GB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yber Resilience Resources"/>
          <p:cNvSpPr txBox="1"/>
          <p:nvPr/>
        </p:nvSpPr>
        <p:spPr>
          <a:xfrm>
            <a:off x="2428875" y="1191312"/>
            <a:ext cx="16650868" cy="123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1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dirty="0"/>
              <a:t>Cyber Resilience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433" y="3188533"/>
            <a:ext cx="22801006" cy="880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Scouts/Nominet Trust - Digital Detectives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scouts.org.uk/activities/digital-detectives/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Choices for Life/ Police Scotland –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BeSmart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https://young.scot/get-informed/national/be-smart-internet-safety-resources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private is your personal information?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https://www.youtube.com/watch?v=yrjT8m0hcKU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Fraud / Police UK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https://www.actionfraud.police.uk/campaign/not-with-my-name-tips-to-prevent-identity-crime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 protection – Last Pass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https://www.lastpass.com/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yber Resilience Resources"/>
          <p:cNvSpPr txBox="1"/>
          <p:nvPr/>
        </p:nvSpPr>
        <p:spPr>
          <a:xfrm>
            <a:off x="450135" y="1205290"/>
            <a:ext cx="18629608" cy="1208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71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dirty="0"/>
              <a:t>Cyber Resilience Resources</a:t>
            </a:r>
          </a:p>
        </p:txBody>
      </p:sp>
      <p:pic>
        <p:nvPicPr>
          <p:cNvPr id="146" name="Screenshot 2020-02-02 at 20.59.42.png" descr="Screenshot 2020-02-02 at 20.59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12" y="2764465"/>
            <a:ext cx="19479155" cy="10541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ack"/>
          <p:cNvSpPr txBox="1"/>
          <p:nvPr/>
        </p:nvSpPr>
        <p:spPr>
          <a:xfrm>
            <a:off x="2877196" y="977000"/>
            <a:ext cx="18629608" cy="123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71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lang="en-GB" dirty="0"/>
              <a:t>Project Management Tools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1D67D-2378-F74E-94D2-A8B3D0543252}"/>
              </a:ext>
            </a:extLst>
          </p:cNvPr>
          <p:cNvSpPr txBox="1"/>
          <p:nvPr/>
        </p:nvSpPr>
        <p:spPr>
          <a:xfrm>
            <a:off x="1032387" y="3572594"/>
            <a:ext cx="21031200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Project Management Software comparison list </a:t>
            </a:r>
            <a:r>
              <a:rPr lang="en-US" sz="4000" dirty="0">
                <a:hlinkClick r:id="rId2"/>
              </a:rPr>
              <a:t>https://bit.ly/2OwMB2y</a:t>
            </a:r>
            <a:endParaRPr lang="en-US" sz="4000" dirty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C4294-8189-674A-A62B-3F7BDBAA2CC5}"/>
              </a:ext>
            </a:extLst>
          </p:cNvPr>
          <p:cNvSpPr txBox="1"/>
          <p:nvPr/>
        </p:nvSpPr>
        <p:spPr>
          <a:xfrm>
            <a:off x="589935" y="5138963"/>
            <a:ext cx="22240568" cy="8762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Microsoft Teams      </a:t>
            </a:r>
            <a:r>
              <a:rPr lang="en-GB" sz="4000" dirty="0">
                <a:hlinkClick r:id="rId3"/>
              </a:rPr>
              <a:t>https://products.office.com/en-GB/microsoft-teams/group-chat-software</a:t>
            </a:r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0" dirty="0"/>
          </a:p>
          <a:p>
            <a:pPr algn="l"/>
            <a:r>
              <a:rPr lang="en-US" sz="4000" b="0" dirty="0"/>
              <a:t> </a:t>
            </a:r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Google Classroom   </a:t>
            </a:r>
            <a:r>
              <a:rPr lang="en-GB" sz="4000" dirty="0">
                <a:hlinkClick r:id="rId4"/>
              </a:rPr>
              <a:t>https://play.google.com/store/apps</a:t>
            </a:r>
            <a:endParaRPr kumimoji="0" lang="en-US" sz="4000" b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0" dirty="0"/>
          </a:p>
          <a:p>
            <a:pPr algn="l"/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Slack                      </a:t>
            </a:r>
            <a:r>
              <a:rPr lang="en-GB" sz="4000" dirty="0">
                <a:hlinkClick r:id="rId5"/>
              </a:rPr>
              <a:t>https://slack.com/intl/en-gb/?eu_nc=1</a:t>
            </a:r>
            <a:endParaRPr kumimoji="0" lang="en-US" sz="4000" b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0" dirty="0"/>
          </a:p>
          <a:p>
            <a:pPr algn="l"/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Basecamp              </a:t>
            </a:r>
            <a:r>
              <a:rPr lang="en-GB" sz="4000" dirty="0">
                <a:hlinkClick r:id="rId6"/>
              </a:rPr>
              <a:t>https://basecamp.com/</a:t>
            </a:r>
            <a:endParaRPr kumimoji="0" lang="en-US" sz="4000" b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0" dirty="0"/>
          </a:p>
          <a:p>
            <a:pPr algn="l"/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kumimoji="0" lang="en-US" sz="4000" b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Padlet</a:t>
            </a:r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               </a:t>
            </a:r>
            <a:r>
              <a:rPr lang="en-GB" sz="4000" dirty="0">
                <a:hlinkClick r:id="rId7"/>
              </a:rPr>
              <a:t>https://padlet.com/</a:t>
            </a:r>
            <a:endParaRPr kumimoji="0" lang="en-US" sz="4000" b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b="0" dirty="0"/>
          </a:p>
          <a:p>
            <a:pPr algn="l"/>
            <a:r>
              <a:rPr kumimoji="0" lang="en-US" sz="4000" b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Trello                      </a:t>
            </a:r>
            <a:r>
              <a:rPr lang="en-GB" sz="4000" dirty="0">
                <a:hlinkClick r:id="rId8"/>
              </a:rPr>
              <a:t>https://trello.com/</a:t>
            </a:r>
            <a:endParaRPr lang="en-GB" sz="4000" dirty="0"/>
          </a:p>
          <a:p>
            <a:pPr algn="l"/>
            <a:endParaRPr kumimoji="0" lang="en-GB" sz="4000" b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/>
            <a:r>
              <a:rPr lang="en-GB" sz="4000" b="0" dirty="0"/>
              <a:t>   WeChat				</a:t>
            </a:r>
            <a:r>
              <a:rPr lang="en-GB" sz="4000" dirty="0">
                <a:solidFill>
                  <a:schemeClr val="tx1"/>
                </a:solidFill>
                <a:hlinkClick r:id="rId9" action="ppaction://hlinkfile"/>
              </a:rPr>
              <a:t>play.google.com</a:t>
            </a:r>
            <a:endParaRPr lang="en-GB" sz="4000" dirty="0">
              <a:solidFill>
                <a:schemeClr val="tx1"/>
              </a:solidFill>
            </a:endParaRPr>
          </a:p>
          <a:p>
            <a:pPr algn="l"/>
            <a:r>
              <a:rPr kumimoji="0" lang="en-GB" sz="4000" b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					</a:t>
            </a:r>
            <a:r>
              <a:rPr kumimoji="0" lang="en-GB" sz="400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  <a:hlinkClick r:id="rId10" action="ppaction://hlinkfile"/>
              </a:rPr>
              <a:t>apps.apple.com</a:t>
            </a:r>
            <a:endParaRPr kumimoji="0" lang="en-US" sz="40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9942.jpg" descr="IMG_9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901" y="1962257"/>
            <a:ext cx="8345132" cy="923487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lobal Trails"/>
          <p:cNvSpPr txBox="1"/>
          <p:nvPr/>
        </p:nvSpPr>
        <p:spPr>
          <a:xfrm>
            <a:off x="15416669" y="12235441"/>
            <a:ext cx="1799566" cy="477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Global Trails</a:t>
            </a:r>
          </a:p>
        </p:txBody>
      </p:sp>
      <p:sp>
        <p:nvSpPr>
          <p:cNvPr id="164" name="Learning on Location Apps"/>
          <p:cNvSpPr txBox="1"/>
          <p:nvPr/>
        </p:nvSpPr>
        <p:spPr>
          <a:xfrm>
            <a:off x="13560218" y="2808454"/>
            <a:ext cx="7543587" cy="81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4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t>Learning on Location Apps</a:t>
            </a:r>
          </a:p>
        </p:txBody>
      </p:sp>
      <p:sp>
        <p:nvSpPr>
          <p:cNvPr id="165" name="BEed…"/>
          <p:cNvSpPr txBox="1"/>
          <p:nvPr/>
        </p:nvSpPr>
        <p:spPr>
          <a:xfrm>
            <a:off x="13939504" y="4318868"/>
            <a:ext cx="7164301" cy="694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4400">
                <a:solidFill>
                  <a:schemeClr val="accent5">
                    <a:lumOff val="-29866"/>
                  </a:schemeClr>
                </a:solidFill>
              </a:defRPr>
            </a:pPr>
            <a:r>
              <a:rPr dirty="0"/>
              <a:t>B</a:t>
            </a:r>
            <a:r>
              <a:rPr lang="en-GB" dirty="0" err="1"/>
              <a:t>eED</a:t>
            </a:r>
            <a:endParaRPr dirty="0"/>
          </a:p>
          <a:p>
            <a:pPr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Ecosystem for Education</a:t>
            </a:r>
            <a:endParaRPr lang="en-GB" dirty="0"/>
          </a:p>
          <a:p>
            <a:pPr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sz="2800" b="0" dirty="0">
                <a:sym typeface="Helvetica Neue Medium"/>
                <a:hlinkClick r:id="rId3"/>
              </a:rPr>
              <a:t>https://www.beed.world/</a:t>
            </a:r>
            <a:endParaRPr dirty="0"/>
          </a:p>
          <a:p>
            <a:pPr>
              <a:defRPr sz="2800" b="0">
                <a:solidFill>
                  <a:schemeClr val="accent5">
                    <a:lumOff val="-29866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2800" b="0">
                <a:solidFill>
                  <a:schemeClr val="accent5">
                    <a:lumOff val="-29866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5200">
                <a:solidFill>
                  <a:schemeClr val="accent5">
                    <a:lumOff val="-29866"/>
                  </a:schemeClr>
                </a:solidFill>
              </a:defRPr>
            </a:pPr>
            <a:r>
              <a:rPr dirty="0"/>
              <a:t>Seppo</a:t>
            </a:r>
          </a:p>
          <a:p>
            <a:pPr>
              <a:defRPr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Spark for Learning</a:t>
            </a:r>
            <a:endParaRPr lang="en-GB" dirty="0"/>
          </a:p>
          <a:p>
            <a:pPr>
              <a:defRPr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b="0" dirty="0">
                <a:sym typeface="Helvetica Neue Medium"/>
                <a:hlinkClick r:id="rId4"/>
              </a:rPr>
              <a:t>https://seppo.io/</a:t>
            </a:r>
            <a:endParaRPr dirty="0"/>
          </a:p>
          <a:p>
            <a:pPr>
              <a:defRPr b="0">
                <a:solidFill>
                  <a:schemeClr val="accent5">
                    <a:lumOff val="-29866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b="0">
                <a:solidFill>
                  <a:schemeClr val="accent5">
                    <a:lumOff val="-29866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  <a:p>
            <a:pPr>
              <a:defRPr sz="4200">
                <a:solidFill>
                  <a:schemeClr val="accent5">
                    <a:lumOff val="-29866"/>
                  </a:schemeClr>
                </a:solidFill>
              </a:defRPr>
            </a:pPr>
            <a:r>
              <a:rPr dirty="0"/>
              <a:t> Global Treasure</a:t>
            </a:r>
            <a:r>
              <a:rPr lang="en-GB" dirty="0"/>
              <a:t> Apps</a:t>
            </a:r>
            <a:endParaRPr dirty="0"/>
          </a:p>
          <a:p>
            <a:pPr>
              <a:defRPr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Edutainment</a:t>
            </a:r>
            <a:endParaRPr lang="en-GB" dirty="0"/>
          </a:p>
          <a:p>
            <a:pPr>
              <a:defRPr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b="0" dirty="0">
                <a:sym typeface="Helvetica Neue Medium"/>
                <a:hlinkClick r:id="rId5"/>
              </a:rPr>
              <a:t>https://www.globaltreasuretrails.com/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external-content.duckduckgo.png" descr="external-content.duckduck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83" y="3270028"/>
            <a:ext cx="8244659" cy="49139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3CCB0-4C5E-B641-B7B6-55D70156304C}"/>
              </a:ext>
            </a:extLst>
          </p:cNvPr>
          <p:cNvSpPr txBox="1"/>
          <p:nvPr/>
        </p:nvSpPr>
        <p:spPr>
          <a:xfrm>
            <a:off x="3057525" y="1206460"/>
            <a:ext cx="16457108" cy="1467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</a:rPr>
              <a:t>                   </a:t>
            </a:r>
            <a:r>
              <a:rPr lang="en-GB" sz="5400" dirty="0">
                <a:solidFill>
                  <a:srgbClr val="C00000"/>
                </a:solidFill>
              </a:rPr>
              <a:t>Publishing Resources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80108-AEBE-1243-8C25-0698A7FC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12" y="7736284"/>
            <a:ext cx="4913913" cy="491391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D35CA5-09BA-7245-A553-93F165CF2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050" y="3693444"/>
            <a:ext cx="9055962" cy="404284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08F17-114E-7F4A-8BED-27CD0BC8E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10261232"/>
            <a:ext cx="6012202" cy="13388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60658-2FCD-FF44-969E-AC76A0371283}"/>
              </a:ext>
            </a:extLst>
          </p:cNvPr>
          <p:cNvSpPr txBox="1"/>
          <p:nvPr/>
        </p:nvSpPr>
        <p:spPr>
          <a:xfrm>
            <a:off x="1428750" y="1611780"/>
            <a:ext cx="21374099" cy="110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Other Resources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5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5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dirty="0"/>
              <a:t>SQA U-share (Cyber Security/NPA Digital Passport): </a:t>
            </a:r>
            <a:r>
              <a:rPr lang="en-US" dirty="0">
                <a:solidFill>
                  <a:schemeClr val="accent6"/>
                </a:solidFill>
                <a:hlinkClick r:id="rId2"/>
              </a:rPr>
              <a:t>https://ushare.education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  <a:p>
            <a:r>
              <a:rPr lang="en-US" dirty="0"/>
              <a:t>SQA Academy Internet Safety course: </a:t>
            </a:r>
            <a:r>
              <a:rPr lang="en-US" dirty="0">
                <a:hlinkClick r:id="rId3"/>
              </a:rPr>
              <a:t>https://www.sqaacademy.org.uk/course/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SQA Support Materials: </a:t>
            </a:r>
            <a:r>
              <a:rPr lang="en-US" dirty="0">
                <a:hlinkClick r:id="rId4"/>
              </a:rPr>
              <a:t>https://www.sqa.org.uk/sqa/46233.2824.html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iDEA</a:t>
            </a:r>
            <a:r>
              <a:rPr lang="en-US" dirty="0"/>
              <a:t> Awards: </a:t>
            </a:r>
            <a:r>
              <a:rPr lang="en-US" dirty="0">
                <a:hlinkClick r:id="rId5"/>
              </a:rPr>
              <a:t>https://idea.org.uk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Minecraft.edu on GLOW: </a:t>
            </a:r>
            <a:r>
              <a:rPr lang="en-US" dirty="0">
                <a:hlinkClick r:id="rId6"/>
              </a:rPr>
              <a:t>https://education.minecraft.net/error</a:t>
            </a:r>
            <a:endParaRPr lang="en-US" dirty="0"/>
          </a:p>
          <a:p>
            <a:endParaRPr lang="en-US" dirty="0"/>
          </a:p>
          <a:p>
            <a:r>
              <a:rPr lang="en-US" dirty="0"/>
              <a:t>Immersive Minds: </a:t>
            </a:r>
            <a:r>
              <a:rPr lang="en-US" dirty="0">
                <a:hlinkClick r:id="rId7"/>
              </a:rPr>
              <a:t>https://www.immersiveminds.com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24721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D9BD94-DC55-4622-A767-E75999CCE9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EA855-E4D0-48EC-97F8-A68750D44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604BA9-AA25-4F8E-A0FE-1BC7AB2475A4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b6b617b9-9ca4-4468-ace0-a97d5ac4c514"/>
    <ds:schemaRef ds:uri="http://schemas.microsoft.com/office/infopath/2007/PartnerControls"/>
    <ds:schemaRef ds:uri="39cf1884-e5ca-483b-bc7d-8dd3faa2e70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253</Words>
  <Application>Microsoft Office PowerPoint</Application>
  <PresentationFormat>Custom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Arno Pro</vt:lpstr>
      <vt:lpstr>Calibri</vt:lpstr>
      <vt:lpstr>Century Gothic</vt:lpstr>
      <vt:lpstr>Helvetica Light</vt:lpstr>
      <vt:lpstr>Helvetica Neue</vt:lpstr>
      <vt:lpstr>Helvetica Neue Light</vt:lpstr>
      <vt:lpstr>Helvetica Neue Medium</vt:lpstr>
      <vt:lpstr>Helvetica Neue Thin</vt:lpstr>
      <vt:lpstr>Symbol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Weir</dc:creator>
  <cp:lastModifiedBy>Bobby Elliott</cp:lastModifiedBy>
  <cp:revision>23</cp:revision>
  <dcterms:modified xsi:type="dcterms:W3CDTF">2020-02-19T11:19:28Z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