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6" r:id="rId6"/>
    <p:sldId id="267" r:id="rId7"/>
    <p:sldId id="271" r:id="rId8"/>
    <p:sldId id="272" r:id="rId9"/>
    <p:sldId id="276" r:id="rId10"/>
    <p:sldId id="277" r:id="rId11"/>
    <p:sldId id="278" r:id="rId12"/>
    <p:sldId id="279" r:id="rId13"/>
    <p:sldId id="288" r:id="rId14"/>
    <p:sldId id="280" r:id="rId15"/>
    <p:sldId id="281" r:id="rId16"/>
    <p:sldId id="282" r:id="rId17"/>
    <p:sldId id="283" r:id="rId18"/>
    <p:sldId id="273" r:id="rId19"/>
    <p:sldId id="275" r:id="rId20"/>
    <p:sldId id="274" r:id="rId21"/>
    <p:sldId id="289" r:id="rId22"/>
    <p:sldId id="284" r:id="rId23"/>
    <p:sldId id="287" r:id="rId24"/>
    <p:sldId id="285" r:id="rId25"/>
    <p:sldId id="286" r:id="rId26"/>
    <p:sldId id="290" r:id="rId27"/>
    <p:sldId id="291" r:id="rId28"/>
    <p:sldId id="292" r:id="rId29"/>
    <p:sldId id="293" r:id="rId30"/>
    <p:sldId id="294" r:id="rId31"/>
    <p:sldId id="295" r:id="rId32"/>
  </p:sldIdLst>
  <p:sldSz cx="9144000" cy="5143500" type="screen16x9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1" autoAdjust="0"/>
  </p:normalViewPr>
  <p:slideViewPr>
    <p:cSldViewPr snapToGrid="0" snapToObjects="1">
      <p:cViewPr varScale="1">
        <p:scale>
          <a:sx n="131" d="100"/>
          <a:sy n="131" d="100"/>
        </p:scale>
        <p:origin x="1282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00608-FD08-4D65-95A0-72DA88C07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DC05D-43A0-43FB-A5C9-4A0E4057BA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ECBA7F-522B-44D5-997B-73468529886A}" type="datetimeFigureOut">
              <a:rPr lang="en-GB"/>
              <a:pPr>
                <a:defRPr/>
              </a:pPr>
              <a:t>19/02/2020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340F1C-35AD-47B3-92B0-E1CFB1B43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5D16D7-805C-45BA-9C0B-6684E8FA5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018C6-CC3B-4B79-8234-D1C4AA5104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0DE19-295C-41DF-AF59-E54C56F9C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8DAA64-6F6F-4DEB-92DF-34DB806533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A94324-D843-460B-BFFB-6AE71B4407F3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CC7C51-9AB9-4755-B6EA-995945BC9964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78A772-E563-4739-8F62-E83570045850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0F406A-3E99-4F68-937B-0C747381FAE6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0A5956-8A9A-40CF-9D5D-3D57D61F7836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286EFA-4AE9-45BA-BF91-DFFDEF50F819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4E15A7-9088-4AB7-8DA2-4AEE960E35BC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D4E723-9FA8-40D9-AD61-1C5942678B52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4EE0D2-D2C1-47DD-8C5E-BE80E763B7F3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8320BA-1781-495D-9865-DD38D805D21A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BA23F6-AFDE-4805-BB30-180567D9B71D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F8D9EB-C65F-4927-9C07-0D0E5F3D4C29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7FD5D3-B19C-430B-AD28-C74CA4AE65D4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6C0A8A-8BFF-42ED-9BD8-A4AF7580981C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C1FECB-55FC-4725-9DCB-3018B4C8AC27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D17634-812F-474D-B0E7-338FCAF8CBE7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36173A-E706-4083-BCF5-DDC9CB5D7F9E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64E93A-F058-4BF7-86D0-1AA40B7DE452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5434B7-8D88-49AE-A0A8-12BBE4FC6B76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F8F29A-C4A4-49BB-8112-97224FC55F76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7A6684-E895-4F36-8B0B-31D0056A830A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E3910F-D3DF-4E62-B69A-D8E901A70475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758C70-510B-430C-B0D3-545166921960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5765E7-2777-4528-B2CB-BAA7FF5CABF2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8468CF-2DCE-4353-A68D-D90D8052A4B1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DF9132-9EC5-4384-BC6F-7D2E26AAC8E8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D39D99-9BB9-42C9-8993-245522E7FAF5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60F33B-C9C9-4C39-A4F8-08A6B8A88B6C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2250"/>
            <a:ext cx="28463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F9D2D8-715A-4BB0-9340-AEC41915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A926-92A3-4E34-8EA1-82CF5184613D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8AFC5E-7852-41F5-A925-23A9CBE7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178DE-3FA3-43F0-BF8E-6DF118EC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5195-65E5-4A00-B815-31731A9A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C3F389A-0832-44B8-A524-01BDF553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DB6-16BC-492B-A4A2-B140160906F2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EFDB88-1748-4B41-A5D0-D9800192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DBB2EF-24B0-44EE-B5FB-795D24EF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18D4-367E-4283-B2D3-7D0A7FCB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1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1E5EC8-04CE-40B1-AF67-415C5C22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A884-6364-4EE8-8F39-16F5A99DD367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ACECB8E-C02B-4020-A5E4-6B65128F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8843D29-C852-416B-BDF5-EB7EEA70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03B-59F3-4C32-B147-D80F3A17D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5C8DAF0-E3A9-4E4C-8CC8-7B439F9F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89D9-086B-43DD-91FE-472085AC6C6D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784B12B-E6C9-4B88-BABD-FA119473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61B4657-C8B2-4459-B685-4BDF11AD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F77D-493C-4D30-AA91-ED86D965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0A90845-386A-4F6F-88DB-F5A186C9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FF69-28FC-4D78-8D28-88B2D46B3806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8C7E46-E64F-4462-A320-E38C292A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79A3032-FCC8-441D-B640-FC56B381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6636-9D0E-474E-A16F-8D947098C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A08A3-2C53-405E-9231-DCF46F35E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6D78B-F718-48F0-A4B5-7B3F1AB46877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4CA35-C722-4209-95AC-1E0F8C7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BA7B-7790-4329-935D-13B7B19C0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A525F-F9DA-493F-9516-D11589908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obby.elliott@sqa.org.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greg.reid@sqa.org.uk" TargetMode="External"/><Relationship Id="rId4" Type="http://schemas.openxmlformats.org/officeDocument/2006/relationships/hyperlink" Target="mailto:emma.campos@sqa.org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D4B1C8-2D13-4A9E-B8CB-610B012CF58A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Computer Games Development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D22FB-1D97-4F2B-ADBE-C2F335A0A2A1}"/>
              </a:ext>
            </a:extLst>
          </p:cNvPr>
          <p:cNvSpPr txBox="1"/>
          <p:nvPr/>
        </p:nvSpPr>
        <p:spPr>
          <a:xfrm>
            <a:off x="639763" y="1573213"/>
            <a:ext cx="7556500" cy="2973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Question and Discussion Time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5 to10 minutes to discuss aspects of the NPA in Computer Games Development with colleagues round tables.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Please refer to the A3 summary sheets provided.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C8BA17-27DF-478B-BA8D-F223BBECFC4A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92AE8-9D80-41EC-ADFF-A5E65A6D5D16}"/>
              </a:ext>
            </a:extLst>
          </p:cNvPr>
          <p:cNvSpPr txBox="1"/>
          <p:nvPr/>
        </p:nvSpPr>
        <p:spPr>
          <a:xfrm>
            <a:off x="639763" y="1573213"/>
            <a:ext cx="7302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Three mandatory units: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Security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Digital Forensics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Ethical Hacking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Assessment by means of a series of online assessments, written reports and practical 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r>
              <a:rPr lang="en-GB" sz="2400" kern="0" dirty="0">
                <a:solidFill>
                  <a:srgbClr val="1F497D"/>
                </a:solidFill>
                <a:latin typeface="Arial"/>
              </a:rPr>
              <a:t>tasks.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7193EA-1E64-47D4-BD53-40F254DF264F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 – Unit Overview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AD1F1-2303-48D9-AB20-36260E60BEE9}"/>
              </a:ext>
            </a:extLst>
          </p:cNvPr>
          <p:cNvSpPr txBox="1"/>
          <p:nvPr/>
        </p:nvSpPr>
        <p:spPr>
          <a:xfrm>
            <a:off x="639763" y="1573213"/>
            <a:ext cx="7556500" cy="2973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Security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Uses, risks and protection of personal data. (L4)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Effects, causes and prevention of security breaches. (L5)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Approaches and strategies to protect data security in organisations. (L6)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401CAA-AF9C-468C-B808-B5309F96293C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 – Unit Overview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AC195-DF51-43F4-8AD3-87A76F076227}"/>
              </a:ext>
            </a:extLst>
          </p:cNvPr>
          <p:cNvSpPr txBox="1"/>
          <p:nvPr/>
        </p:nvSpPr>
        <p:spPr>
          <a:xfrm>
            <a:off x="639763" y="1573213"/>
            <a:ext cx="7783512" cy="3341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Digital Forensics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Describe the steps in the digital forensics </a:t>
            </a:r>
            <a:br>
              <a:rPr lang="en-US" sz="2400" kern="0" dirty="0">
                <a:solidFill>
                  <a:srgbClr val="1F497D"/>
                </a:solidFill>
                <a:latin typeface="Arial"/>
              </a:rPr>
            </a:br>
            <a:r>
              <a:rPr lang="en-US" sz="2400" kern="0" dirty="0">
                <a:solidFill>
                  <a:srgbClr val="1F497D"/>
                </a:solidFill>
                <a:latin typeface="Arial"/>
              </a:rPr>
              <a:t>process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. (L4) 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Explain the digital forensics process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. (L5)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Explain the digital forensics process and </a:t>
            </a:r>
            <a:br>
              <a:rPr lang="en-US" sz="2400" kern="0" dirty="0">
                <a:solidFill>
                  <a:srgbClr val="1F497D"/>
                </a:solidFill>
                <a:latin typeface="Arial"/>
              </a:rPr>
            </a:br>
            <a:r>
              <a:rPr lang="en-US" sz="2400" kern="0" dirty="0">
                <a:solidFill>
                  <a:srgbClr val="1F497D"/>
                </a:solidFill>
                <a:latin typeface="Arial"/>
              </a:rPr>
              <a:t>job roles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. (L6)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Apply techniques in acquiring data and </a:t>
            </a:r>
            <a:br>
              <a:rPr lang="en-US" sz="2400" kern="0" dirty="0">
                <a:solidFill>
                  <a:srgbClr val="1F497D"/>
                </a:solidFill>
                <a:latin typeface="Arial"/>
              </a:rPr>
            </a:br>
            <a:r>
              <a:rPr lang="en-US" sz="2400" kern="0" dirty="0">
                <a:solidFill>
                  <a:srgbClr val="1F497D"/>
                </a:solidFill>
                <a:latin typeface="Arial"/>
              </a:rPr>
              <a:t>examining digital evidence. (L4/5/6)</a:t>
            </a: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2E159A-91CE-4074-9078-2CC5BA6A03E3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 – Unit Overview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99DCD-E18F-46B5-9072-2891FF2A043D}"/>
              </a:ext>
            </a:extLst>
          </p:cNvPr>
          <p:cNvSpPr txBox="1"/>
          <p:nvPr/>
        </p:nvSpPr>
        <p:spPr>
          <a:xfrm>
            <a:off x="639763" y="1573213"/>
            <a:ext cx="7783512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Ethical Hacking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Describe and apply the basic methods that ethical and malicious hackers use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. (L4) 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Describe current hacking tools and techniques. Perform a routine penetration test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. (L5)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Analyse current trends in cybercrime. </a:t>
            </a:r>
            <a:br>
              <a:rPr lang="en-US" sz="2400" kern="0" dirty="0">
                <a:solidFill>
                  <a:srgbClr val="1F497D"/>
                </a:solidFill>
                <a:latin typeface="Arial"/>
              </a:rPr>
            </a:br>
            <a:r>
              <a:rPr lang="en-US" sz="2400" kern="0" dirty="0">
                <a:solidFill>
                  <a:srgbClr val="1F497D"/>
                </a:solidFill>
                <a:latin typeface="Arial"/>
              </a:rPr>
              <a:t>Perform a complex penetration test. (L6)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Cybercrime legislation. (L4/5/6)</a:t>
            </a: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317823-2D7B-4043-B969-B85949F59044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 - Setup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4D61B-0002-4BA3-AA3C-64BD05EEDD9E}"/>
              </a:ext>
            </a:extLst>
          </p:cNvPr>
          <p:cNvSpPr txBox="1"/>
          <p:nvPr/>
        </p:nvSpPr>
        <p:spPr>
          <a:xfrm>
            <a:off x="639763" y="1573213"/>
            <a:ext cx="7556500" cy="2455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Security – Doesn’t require any specific software or hardware.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Old routers could be used to demonstrate the routers admin password and subsequent settings.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3AE207-CE98-476D-8268-E683EF67B337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 - Setup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8757E-083B-434E-A7B1-4C55C32A0456}"/>
              </a:ext>
            </a:extLst>
          </p:cNvPr>
          <p:cNvSpPr txBox="1"/>
          <p:nvPr/>
        </p:nvSpPr>
        <p:spPr>
          <a:xfrm>
            <a:off x="639763" y="1573213"/>
            <a:ext cx="7762875" cy="289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Digital Forensics – Tasks could be setup on USB drives and analysed from a device with forensic tools.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FTK Imager – forensically copies drive contents.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Autopsy - extracts history from browsers, recovers deleted files and provides searches.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 err="1">
                <a:solidFill>
                  <a:srgbClr val="1F497D"/>
                </a:solidFill>
                <a:latin typeface="Arial"/>
              </a:rPr>
              <a:t>Speccy</a:t>
            </a:r>
            <a:r>
              <a:rPr lang="en-US" sz="2400" kern="0" dirty="0">
                <a:solidFill>
                  <a:srgbClr val="1F497D"/>
                </a:solidFill>
                <a:latin typeface="Arial"/>
              </a:rPr>
              <a:t> - finds information about the hardware </a:t>
            </a:r>
            <a:br>
              <a:rPr lang="en-US" sz="2400" kern="0" dirty="0">
                <a:solidFill>
                  <a:srgbClr val="1F497D"/>
                </a:solidFill>
                <a:latin typeface="Arial"/>
              </a:rPr>
            </a:br>
            <a:r>
              <a:rPr lang="en-US" sz="2400" kern="0" dirty="0">
                <a:solidFill>
                  <a:srgbClr val="1F497D"/>
                </a:solidFill>
                <a:latin typeface="Arial"/>
              </a:rPr>
              <a:t>and software for a computer system. </a:t>
            </a: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ACC216-CE9E-4C33-ACA7-9994B83DB738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 - Setup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6956B-0183-44D5-B5AD-798FC083F492}"/>
              </a:ext>
            </a:extLst>
          </p:cNvPr>
          <p:cNvSpPr txBox="1"/>
          <p:nvPr/>
        </p:nvSpPr>
        <p:spPr>
          <a:xfrm>
            <a:off x="639763" y="1573213"/>
            <a:ext cx="7556500" cy="3636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Ethical Hacking – Standalone System (PC, laptop, raspberry Pi) with penetration testing tools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Kali Linux (free) – Linux installation that comes with 600 penetration tools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 err="1">
                <a:solidFill>
                  <a:srgbClr val="1F497D"/>
                </a:solidFill>
                <a:latin typeface="Arial"/>
              </a:rPr>
              <a:t>Metasploitable</a:t>
            </a:r>
            <a:r>
              <a:rPr lang="en-US" sz="2400" kern="0" dirty="0">
                <a:solidFill>
                  <a:srgbClr val="1F497D"/>
                </a:solidFill>
                <a:latin typeface="Arial"/>
              </a:rPr>
              <a:t> (free) - vulnerable VMware virtual Linux machine that can be used to conduct security training, test security tools, and </a:t>
            </a:r>
            <a:br>
              <a:rPr lang="en-US" sz="2400" kern="0" dirty="0">
                <a:solidFill>
                  <a:srgbClr val="1F497D"/>
                </a:solidFill>
                <a:latin typeface="Arial"/>
              </a:rPr>
            </a:br>
            <a:r>
              <a:rPr lang="en-US" sz="2400" kern="0" dirty="0">
                <a:solidFill>
                  <a:srgbClr val="1F497D"/>
                </a:solidFill>
                <a:latin typeface="Arial"/>
              </a:rPr>
              <a:t>practice penetration testing techniques.</a:t>
            </a: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A788C0-6BA4-4280-A771-8C6F32B143C1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Cyber Security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A5B3A-28E3-4DDD-A537-FAC81B7084E8}"/>
              </a:ext>
            </a:extLst>
          </p:cNvPr>
          <p:cNvSpPr txBox="1"/>
          <p:nvPr/>
        </p:nvSpPr>
        <p:spPr>
          <a:xfrm>
            <a:off x="639763" y="1573213"/>
            <a:ext cx="7556500" cy="171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Question and Discussion Time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5 to10 minutes to discuss aspects of the NPA in Cyber Security with colleagues round tables.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Please refer to the A3 summary sheets provided.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C62334-2AA9-4EFD-8725-E23F2E71773E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Data Science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1A4BA-7CE4-4C0A-B34A-AD5F16A3F03D}"/>
              </a:ext>
            </a:extLst>
          </p:cNvPr>
          <p:cNvSpPr txBox="1"/>
          <p:nvPr/>
        </p:nvSpPr>
        <p:spPr>
          <a:xfrm>
            <a:off x="639763" y="1460500"/>
            <a:ext cx="7556500" cy="3563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Two mandatory units (L4/5/6):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Science and  Data Citizenship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One additional unit (L5/6 only) from: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Security (Cyber)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Science Project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Data Science Statistics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Machine Learning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Computer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1795F5-7B3E-4065-9AC1-DDCEAFF0ECC1}"/>
              </a:ext>
            </a:extLst>
          </p:cNvPr>
          <p:cNvSpPr txBox="1"/>
          <p:nvPr/>
        </p:nvSpPr>
        <p:spPr>
          <a:xfrm>
            <a:off x="600075" y="1450975"/>
            <a:ext cx="83454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National Progression Awards</a:t>
            </a:r>
            <a:endParaRPr lang="en-US" sz="3600" b="1" kern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BB94E8-ACEC-4D01-ADAB-90B9607CE653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Web Design L5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7A604-4E7D-4663-BA20-0F0C044E1D9A}"/>
              </a:ext>
            </a:extLst>
          </p:cNvPr>
          <p:cNvSpPr txBox="1"/>
          <p:nvPr/>
        </p:nvSpPr>
        <p:spPr>
          <a:xfrm>
            <a:off x="639763" y="1460500"/>
            <a:ext cx="7556500" cy="179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Three mandatory units: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Computing: Website Graphics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Computing: Website Design and Development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1F497D"/>
                </a:solidFill>
                <a:latin typeface="Arial"/>
              </a:rPr>
              <a:t>Computing: Interactive Multimedia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082281-DF38-479B-93CD-EEAAE4414177}"/>
              </a:ext>
            </a:extLst>
          </p:cNvPr>
          <p:cNvSpPr txBox="1"/>
          <p:nvPr/>
        </p:nvSpPr>
        <p:spPr>
          <a:xfrm>
            <a:off x="639763" y="19367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Additional Qualifications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5A8D2-DE89-43B1-BDCB-624688867751}"/>
              </a:ext>
            </a:extLst>
          </p:cNvPr>
          <p:cNvSpPr txBox="1"/>
          <p:nvPr/>
        </p:nvSpPr>
        <p:spPr>
          <a:xfrm>
            <a:off x="639763" y="942975"/>
            <a:ext cx="75565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NPAs or individual units could be used: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in parallel to National Qualifications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as short/optional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E6F47C-A82C-49A2-8D40-EF449498374E}"/>
              </a:ext>
            </a:extLst>
          </p:cNvPr>
          <p:cNvSpPr txBox="1"/>
          <p:nvPr/>
        </p:nvSpPr>
        <p:spPr>
          <a:xfrm>
            <a:off x="639763" y="193675"/>
            <a:ext cx="7951787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Additional Qualifications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Delivery in Parallel with NQs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defTabSz="914400" eaLnBrk="1" hangingPunct="1">
              <a:tabLst>
                <a:tab pos="6724650" algn="l"/>
              </a:tabLst>
              <a:defRPr/>
            </a:pPr>
            <a:endParaRPr lang="en-GB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A1686-342A-4633-9EA7-794420B08AF2}"/>
              </a:ext>
            </a:extLst>
          </p:cNvPr>
          <p:cNvSpPr txBox="1"/>
          <p:nvPr/>
        </p:nvSpPr>
        <p:spPr>
          <a:xfrm>
            <a:off x="6167438" y="746125"/>
            <a:ext cx="24241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N5</a:t>
            </a: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Computing Science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758DE0-CD3A-417B-B056-D69C7571658E}"/>
              </a:ext>
            </a:extLst>
          </p:cNvPr>
          <p:cNvSpPr/>
          <p:nvPr/>
        </p:nvSpPr>
        <p:spPr>
          <a:xfrm>
            <a:off x="5794375" y="615950"/>
            <a:ext cx="3132138" cy="289083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2AC6A-A20E-4881-AC50-765DB8B6C4AB}"/>
              </a:ext>
            </a:extLst>
          </p:cNvPr>
          <p:cNvSpPr txBox="1"/>
          <p:nvPr/>
        </p:nvSpPr>
        <p:spPr>
          <a:xfrm>
            <a:off x="5951538" y="1973263"/>
            <a:ext cx="14271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1F497D"/>
                </a:solidFill>
                <a:latin typeface="Arial"/>
              </a:rPr>
              <a:t>SDD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32017-3E87-4243-9C3F-E8FBB402B596}"/>
              </a:ext>
            </a:extLst>
          </p:cNvPr>
          <p:cNvSpPr txBox="1"/>
          <p:nvPr/>
        </p:nvSpPr>
        <p:spPr>
          <a:xfrm>
            <a:off x="7624763" y="1685925"/>
            <a:ext cx="1214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DA1D8-D77E-44F1-8484-26E2F724BAA4}"/>
              </a:ext>
            </a:extLst>
          </p:cNvPr>
          <p:cNvSpPr txBox="1"/>
          <p:nvPr/>
        </p:nvSpPr>
        <p:spPr>
          <a:xfrm>
            <a:off x="6967538" y="2797175"/>
            <a:ext cx="1216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D6B8D-58D4-47C0-A1C0-91EF4B5A77E9}"/>
              </a:ext>
            </a:extLst>
          </p:cNvPr>
          <p:cNvSpPr txBox="1"/>
          <p:nvPr/>
        </p:nvSpPr>
        <p:spPr>
          <a:xfrm>
            <a:off x="284163" y="1685925"/>
            <a:ext cx="6097587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Computer Programming (</a:t>
            </a:r>
            <a:r>
              <a:rPr lang="en-GB" sz="1400" kern="0" dirty="0">
                <a:solidFill>
                  <a:srgbClr val="1F497D"/>
                </a:solidFill>
                <a:latin typeface="Arial"/>
              </a:rPr>
              <a:t>HY2C 45: Data Science</a:t>
            </a:r>
            <a:r>
              <a:rPr lang="en-GB" sz="2000" kern="0" dirty="0">
                <a:solidFill>
                  <a:srgbClr val="1F497D"/>
                </a:solidFill>
                <a:latin typeface="Arial"/>
              </a:rPr>
              <a:t>)</a:t>
            </a:r>
            <a:r>
              <a:rPr lang="en-GB" sz="1400" kern="0" dirty="0">
                <a:solidFill>
                  <a:srgbClr val="1F497D"/>
                </a:solidFill>
                <a:latin typeface="Arial"/>
              </a:rPr>
              <a:t>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1F497D"/>
                </a:solidFill>
                <a:latin typeface="Arial"/>
              </a:rPr>
              <a:t>Assessment 1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20 Question MC assessment </a:t>
            </a:r>
            <a:br>
              <a:rPr lang="en-GB" sz="2000" kern="0" dirty="0">
                <a:solidFill>
                  <a:srgbClr val="1F497D"/>
                </a:solidFill>
                <a:latin typeface="Arial"/>
              </a:rPr>
            </a:br>
            <a:r>
              <a:rPr lang="en-GB" sz="2000" kern="0" dirty="0">
                <a:solidFill>
                  <a:srgbClr val="1F497D"/>
                </a:solidFill>
                <a:latin typeface="Arial"/>
              </a:rPr>
              <a:t>(2 Qs not in N5)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Threshold 12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1F497D"/>
                </a:solidFill>
                <a:latin typeface="Arial"/>
              </a:rPr>
              <a:t>Assessment 2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Design algorithms for 2 problems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Code each problem (modules)</a:t>
            </a: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2AACD3-F626-49F7-BAAC-F6D6162DC573}"/>
              </a:ext>
            </a:extLst>
          </p:cNvPr>
          <p:cNvSpPr txBox="1"/>
          <p:nvPr/>
        </p:nvSpPr>
        <p:spPr>
          <a:xfrm>
            <a:off x="639763" y="193675"/>
            <a:ext cx="7951787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Additional Qualifications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Delivery in Parallel with NQs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defTabSz="914400" eaLnBrk="1" hangingPunct="1">
              <a:tabLst>
                <a:tab pos="6724650" algn="l"/>
              </a:tabLst>
              <a:defRPr/>
            </a:pPr>
            <a:endParaRPr lang="en-GB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6C2EF-C6DA-40CB-9B6D-EA0741476EC6}"/>
              </a:ext>
            </a:extLst>
          </p:cNvPr>
          <p:cNvSpPr txBox="1"/>
          <p:nvPr/>
        </p:nvSpPr>
        <p:spPr>
          <a:xfrm>
            <a:off x="6167438" y="746125"/>
            <a:ext cx="24241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N5</a:t>
            </a: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Computing Science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5A29CB-1A5B-4933-8411-DD156548EF89}"/>
              </a:ext>
            </a:extLst>
          </p:cNvPr>
          <p:cNvSpPr/>
          <p:nvPr/>
        </p:nvSpPr>
        <p:spPr>
          <a:xfrm>
            <a:off x="5794375" y="615950"/>
            <a:ext cx="3132138" cy="289083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2A3DF-9CF8-4779-9D52-6A4D52D97709}"/>
              </a:ext>
            </a:extLst>
          </p:cNvPr>
          <p:cNvSpPr txBox="1"/>
          <p:nvPr/>
        </p:nvSpPr>
        <p:spPr>
          <a:xfrm>
            <a:off x="5951538" y="1973263"/>
            <a:ext cx="14271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1F497D"/>
                </a:solidFill>
                <a:latin typeface="Arial"/>
              </a:rPr>
              <a:t>SDD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5FB9B-720B-4632-865A-532286770B52}"/>
              </a:ext>
            </a:extLst>
          </p:cNvPr>
          <p:cNvSpPr txBox="1"/>
          <p:nvPr/>
        </p:nvSpPr>
        <p:spPr>
          <a:xfrm>
            <a:off x="7624763" y="1685925"/>
            <a:ext cx="1214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8EEAE-E997-432E-8F5F-A399D166C170}"/>
              </a:ext>
            </a:extLst>
          </p:cNvPr>
          <p:cNvSpPr txBox="1"/>
          <p:nvPr/>
        </p:nvSpPr>
        <p:spPr>
          <a:xfrm>
            <a:off x="6967538" y="2797175"/>
            <a:ext cx="1216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D17D9-26BA-4D9C-AA83-2A4E74146131}"/>
              </a:ext>
            </a:extLst>
          </p:cNvPr>
          <p:cNvSpPr txBox="1"/>
          <p:nvPr/>
        </p:nvSpPr>
        <p:spPr>
          <a:xfrm>
            <a:off x="284163" y="1685925"/>
            <a:ext cx="51752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NPA Software Development</a:t>
            </a:r>
            <a:endParaRPr lang="en-GB" sz="1400" kern="0" dirty="0">
              <a:solidFill>
                <a:srgbClr val="1F497D"/>
              </a:solidFill>
              <a:latin typeface="Arial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5 mins discussion time using A3 sheets</a:t>
            </a:r>
            <a:br>
              <a:rPr lang="en-GB" sz="2000" kern="0" dirty="0">
                <a:solidFill>
                  <a:srgbClr val="1F497D"/>
                </a:solidFill>
                <a:latin typeface="Arial"/>
              </a:rPr>
            </a:br>
            <a:r>
              <a:rPr lang="en-GB" sz="2000" kern="0" dirty="0">
                <a:solidFill>
                  <a:srgbClr val="1F497D"/>
                </a:solidFill>
                <a:latin typeface="Arial"/>
              </a:rPr>
              <a:t>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1AEA8B-8077-4D30-B991-AD99E47D437B}"/>
              </a:ext>
            </a:extLst>
          </p:cNvPr>
          <p:cNvSpPr txBox="1"/>
          <p:nvPr/>
        </p:nvSpPr>
        <p:spPr>
          <a:xfrm>
            <a:off x="639763" y="193675"/>
            <a:ext cx="7951787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Additional Qualifications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Delivery in Parallel with NQs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defTabSz="914400" eaLnBrk="1" hangingPunct="1">
              <a:tabLst>
                <a:tab pos="6724650" algn="l"/>
              </a:tabLst>
              <a:defRPr/>
            </a:pPr>
            <a:endParaRPr lang="en-GB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80544-9543-411D-B539-2C5AE93ED927}"/>
              </a:ext>
            </a:extLst>
          </p:cNvPr>
          <p:cNvSpPr txBox="1"/>
          <p:nvPr/>
        </p:nvSpPr>
        <p:spPr>
          <a:xfrm>
            <a:off x="6167438" y="746125"/>
            <a:ext cx="24241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N5</a:t>
            </a: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Computing Science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2BFABE-BC02-4C84-B4D1-B908610F0362}"/>
              </a:ext>
            </a:extLst>
          </p:cNvPr>
          <p:cNvSpPr/>
          <p:nvPr/>
        </p:nvSpPr>
        <p:spPr>
          <a:xfrm>
            <a:off x="5794375" y="615950"/>
            <a:ext cx="3132138" cy="289083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7FA74-BE7A-40AC-B6BB-80E68397727C}"/>
              </a:ext>
            </a:extLst>
          </p:cNvPr>
          <p:cNvSpPr txBox="1"/>
          <p:nvPr/>
        </p:nvSpPr>
        <p:spPr>
          <a:xfrm>
            <a:off x="5951538" y="1973263"/>
            <a:ext cx="14271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53E8-08E0-4EA5-A548-A842E9D7E1C5}"/>
              </a:ext>
            </a:extLst>
          </p:cNvPr>
          <p:cNvSpPr txBox="1"/>
          <p:nvPr/>
        </p:nvSpPr>
        <p:spPr>
          <a:xfrm>
            <a:off x="7378700" y="1685925"/>
            <a:ext cx="1460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1F497D"/>
                </a:solidFill>
                <a:latin typeface="Arial"/>
              </a:rPr>
              <a:t>WDD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3B630-944C-4CE0-BDE9-1986D4F74925}"/>
              </a:ext>
            </a:extLst>
          </p:cNvPr>
          <p:cNvSpPr txBox="1"/>
          <p:nvPr/>
        </p:nvSpPr>
        <p:spPr>
          <a:xfrm>
            <a:off x="6967538" y="2797175"/>
            <a:ext cx="1216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A2FB3-9C19-43DD-9D99-FFA2F103E1FA}"/>
              </a:ext>
            </a:extLst>
          </p:cNvPr>
          <p:cNvSpPr txBox="1"/>
          <p:nvPr/>
        </p:nvSpPr>
        <p:spPr>
          <a:xfrm>
            <a:off x="284163" y="1685925"/>
            <a:ext cx="6097587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Website Graphics (</a:t>
            </a:r>
            <a:r>
              <a:rPr lang="en-GB" sz="1400" kern="0" dirty="0">
                <a:solidFill>
                  <a:srgbClr val="1F497D"/>
                </a:solidFill>
                <a:latin typeface="Arial"/>
              </a:rPr>
              <a:t>H614 45: NPA Web Design</a:t>
            </a:r>
            <a:r>
              <a:rPr lang="en-GB" sz="2000" kern="0" dirty="0">
                <a:solidFill>
                  <a:srgbClr val="1F497D"/>
                </a:solidFill>
                <a:latin typeface="Arial"/>
              </a:rPr>
              <a:t>)</a:t>
            </a:r>
            <a:r>
              <a:rPr lang="en-GB" sz="1400" kern="0" dirty="0">
                <a:solidFill>
                  <a:srgbClr val="1F497D"/>
                </a:solidFill>
                <a:latin typeface="Arial"/>
              </a:rPr>
              <a:t>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1F497D"/>
                </a:solidFill>
                <a:latin typeface="Arial"/>
              </a:rPr>
              <a:t>Assessment 1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1 hour written assessment (matches N5)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1F497D"/>
                </a:solidFill>
                <a:latin typeface="Arial"/>
              </a:rPr>
              <a:t>Assessment 2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Use graphics software to create a banner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Source some images using camera/scanner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Create a web page using above and link to two other supplied pages</a:t>
            </a: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445E05-8B25-4FD8-87C2-55253157AD28}"/>
              </a:ext>
            </a:extLst>
          </p:cNvPr>
          <p:cNvSpPr txBox="1"/>
          <p:nvPr/>
        </p:nvSpPr>
        <p:spPr>
          <a:xfrm>
            <a:off x="639763" y="193675"/>
            <a:ext cx="7951787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Additional Qualifications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Delivery in Parallel with NQs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defTabSz="914400" eaLnBrk="1" hangingPunct="1">
              <a:tabLst>
                <a:tab pos="6724650" algn="l"/>
              </a:tabLst>
              <a:defRPr/>
            </a:pPr>
            <a:endParaRPr lang="en-GB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430C1-EA68-498C-85AB-962CD514BF50}"/>
              </a:ext>
            </a:extLst>
          </p:cNvPr>
          <p:cNvSpPr txBox="1"/>
          <p:nvPr/>
        </p:nvSpPr>
        <p:spPr>
          <a:xfrm>
            <a:off x="6167438" y="746125"/>
            <a:ext cx="24241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N5</a:t>
            </a: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kern="0" dirty="0">
                <a:solidFill>
                  <a:srgbClr val="1F497D"/>
                </a:solidFill>
                <a:latin typeface="Arial"/>
              </a:rPr>
              <a:t>Computing Science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620E-22DF-4491-B2C3-3DE43DD0287A}"/>
              </a:ext>
            </a:extLst>
          </p:cNvPr>
          <p:cNvSpPr/>
          <p:nvPr/>
        </p:nvSpPr>
        <p:spPr>
          <a:xfrm>
            <a:off x="5794375" y="615950"/>
            <a:ext cx="3132138" cy="289083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6BE0A-DA4E-436C-8545-A52ED9C67B85}"/>
              </a:ext>
            </a:extLst>
          </p:cNvPr>
          <p:cNvSpPr txBox="1"/>
          <p:nvPr/>
        </p:nvSpPr>
        <p:spPr>
          <a:xfrm>
            <a:off x="5951538" y="1973263"/>
            <a:ext cx="14271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EC85E-806C-4866-9C2C-AD224042A5F1}"/>
              </a:ext>
            </a:extLst>
          </p:cNvPr>
          <p:cNvSpPr txBox="1"/>
          <p:nvPr/>
        </p:nvSpPr>
        <p:spPr>
          <a:xfrm>
            <a:off x="7378700" y="1685925"/>
            <a:ext cx="1460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1F497D"/>
                </a:solidFill>
                <a:latin typeface="Arial"/>
              </a:rPr>
              <a:t>WDD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3A951-8FE5-45FA-AB8F-68C69D08CABA}"/>
              </a:ext>
            </a:extLst>
          </p:cNvPr>
          <p:cNvSpPr txBox="1"/>
          <p:nvPr/>
        </p:nvSpPr>
        <p:spPr>
          <a:xfrm>
            <a:off x="6967538" y="2797175"/>
            <a:ext cx="1216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A8911-E832-42CF-9848-0BF297253ABA}"/>
              </a:ext>
            </a:extLst>
          </p:cNvPr>
          <p:cNvSpPr txBox="1"/>
          <p:nvPr/>
        </p:nvSpPr>
        <p:spPr>
          <a:xfrm>
            <a:off x="284163" y="1685925"/>
            <a:ext cx="6097587" cy="3798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Website Design (</a:t>
            </a:r>
            <a:r>
              <a:rPr lang="en-GB" sz="1400" kern="0" dirty="0">
                <a:solidFill>
                  <a:srgbClr val="1F497D"/>
                </a:solidFill>
                <a:latin typeface="Arial"/>
              </a:rPr>
              <a:t>HW52 45: NPA Web Design</a:t>
            </a:r>
            <a:r>
              <a:rPr lang="en-GB" sz="2000" kern="0" dirty="0">
                <a:solidFill>
                  <a:srgbClr val="1F497D"/>
                </a:solidFill>
                <a:latin typeface="Arial"/>
              </a:rPr>
              <a:t>)</a:t>
            </a:r>
            <a:r>
              <a:rPr lang="en-GB" sz="1400" kern="0" dirty="0">
                <a:solidFill>
                  <a:srgbClr val="1F497D"/>
                </a:solidFill>
                <a:latin typeface="Arial"/>
              </a:rPr>
              <a:t>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1F497D"/>
                </a:solidFill>
                <a:latin typeface="Arial"/>
              </a:rPr>
              <a:t>Assessment 1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25 MC Questions (3 don’t match N5)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Threshold 15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>
                <a:solidFill>
                  <a:srgbClr val="1F497D"/>
                </a:solidFill>
                <a:latin typeface="Arial"/>
              </a:rPr>
              <a:t>Assessment 2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Requirements (from given brief)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Wireframes for website (list assets)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Implement and test website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rgbClr val="1F497D"/>
                </a:solidFill>
                <a:latin typeface="Arial"/>
              </a:rPr>
              <a:t>Evaluate website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30787F-2492-4F2E-84CE-C520289734FA}"/>
              </a:ext>
            </a:extLst>
          </p:cNvPr>
          <p:cNvSpPr txBox="1"/>
          <p:nvPr/>
        </p:nvSpPr>
        <p:spPr>
          <a:xfrm>
            <a:off x="639763" y="193675"/>
            <a:ext cx="79517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US" sz="3600" b="1" kern="0" dirty="0">
                <a:solidFill>
                  <a:srgbClr val="1F497D"/>
                </a:solidFill>
                <a:latin typeface="Arial" pitchFamily="34" charset="0"/>
              </a:rPr>
              <a:t>NPA units as Alternative Pathways </a:t>
            </a: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Fallback for withdrawn candidates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80EB5-7978-42C5-AC36-8E153F4DA497}"/>
              </a:ext>
            </a:extLst>
          </p:cNvPr>
          <p:cNvSpPr txBox="1"/>
          <p:nvPr/>
        </p:nvSpPr>
        <p:spPr>
          <a:xfrm>
            <a:off x="639763" y="1543050"/>
            <a:ext cx="7556500" cy="2751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Units may be obtained by building on National Qualification’s learning.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Engagement may be maintained through additional targeted learning.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r>
              <a:rPr lang="en-GB" sz="2400" kern="0" dirty="0">
                <a:solidFill>
                  <a:srgbClr val="1F497D"/>
                </a:solidFill>
                <a:latin typeface="Arial"/>
              </a:rPr>
              <a:t>For example, completion of a Games Development unit where a learner has not coped with text coding but previously enjoyed Scratch.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750CEC-43E3-4974-8399-D406B493FFA4}"/>
              </a:ext>
            </a:extLst>
          </p:cNvPr>
          <p:cNvSpPr txBox="1"/>
          <p:nvPr/>
        </p:nvSpPr>
        <p:spPr>
          <a:xfrm>
            <a:off x="639763" y="193675"/>
            <a:ext cx="79517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US" sz="3600" b="1" kern="0" dirty="0">
                <a:solidFill>
                  <a:srgbClr val="1F497D"/>
                </a:solidFill>
                <a:latin typeface="Arial" pitchFamily="34" charset="0"/>
              </a:rPr>
              <a:t>NPA units as Alternative Pathways </a:t>
            </a: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Fallback for withdrawn candidates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F626F-FAF8-419B-BEB7-442DDD04FE94}"/>
              </a:ext>
            </a:extLst>
          </p:cNvPr>
          <p:cNvSpPr txBox="1"/>
          <p:nvPr/>
        </p:nvSpPr>
        <p:spPr>
          <a:xfrm>
            <a:off x="639763" y="1543050"/>
            <a:ext cx="7556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Final Questions and Discussions.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982156-4F3A-4BE9-95A2-E779951A6D84}"/>
              </a:ext>
            </a:extLst>
          </p:cNvPr>
          <p:cNvSpPr txBox="1"/>
          <p:nvPr/>
        </p:nvSpPr>
        <p:spPr>
          <a:xfrm>
            <a:off x="639763" y="193675"/>
            <a:ext cx="7951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US" sz="3600" b="1" kern="0" dirty="0">
                <a:solidFill>
                  <a:srgbClr val="1F497D"/>
                </a:solidFill>
                <a:latin typeface="Arial" pitchFamily="34" charset="0"/>
              </a:rPr>
              <a:t>NPA Contact Details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DAFCC-E3C7-48BA-9984-6525984E1E47}"/>
              </a:ext>
            </a:extLst>
          </p:cNvPr>
          <p:cNvSpPr txBox="1"/>
          <p:nvPr/>
        </p:nvSpPr>
        <p:spPr>
          <a:xfrm>
            <a:off x="639763" y="995363"/>
            <a:ext cx="75565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Qualifications Manager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r>
              <a:rPr lang="en-GB" sz="2400" kern="0" dirty="0">
                <a:solidFill>
                  <a:srgbClr val="1F497D"/>
                </a:solidFill>
                <a:latin typeface="Arial"/>
                <a:hlinkClick r:id="rId3"/>
              </a:rPr>
              <a:t>bobby.elliott@sqa.org.uk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/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Qualifications Officer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  <a:hlinkClick r:id="rId4"/>
              </a:rPr>
              <a:t>emma.campos@sqa.org.uk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 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Subject Implementation Manager 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r>
              <a:rPr lang="en-GB" sz="2400" kern="0" dirty="0">
                <a:solidFill>
                  <a:srgbClr val="1F497D"/>
                </a:solidFill>
                <a:latin typeface="Arial"/>
              </a:rPr>
              <a:t>(Computing Science)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r>
              <a:rPr lang="en-GB" sz="2400" kern="0" dirty="0">
                <a:solidFill>
                  <a:srgbClr val="1F497D"/>
                </a:solidFill>
                <a:latin typeface="Arial"/>
                <a:hlinkClick r:id="rId5"/>
              </a:rPr>
              <a:t>greg.reid@sqa.org.uk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FAA502-3529-4F1F-86DF-95B4A4F96DAD}"/>
              </a:ext>
            </a:extLst>
          </p:cNvPr>
          <p:cNvSpPr txBox="1"/>
          <p:nvPr/>
        </p:nvSpPr>
        <p:spPr>
          <a:xfrm>
            <a:off x="500063" y="330200"/>
            <a:ext cx="79517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Aims of the session</a:t>
            </a:r>
            <a:endParaRPr lang="en-US" sz="36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33B87-3275-471C-A500-510738752E2E}"/>
              </a:ext>
            </a:extLst>
          </p:cNvPr>
          <p:cNvSpPr txBox="1"/>
          <p:nvPr/>
        </p:nvSpPr>
        <p:spPr>
          <a:xfrm>
            <a:off x="500063" y="1103313"/>
            <a:ext cx="7556500" cy="3711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To provide an insight in NPAs currently available from SQA. 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endParaRPr lang="en-GB" sz="2400" kern="0" dirty="0">
              <a:solidFill>
                <a:srgbClr val="1F497D"/>
              </a:solidFill>
              <a:latin typeface="Arial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Specifically: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delivering NPAs as stand alone courses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using NPA as short courses or additional qualifications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using NPA units as alternative pathways for withdrawn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6A7239-0F3A-4BCB-A0E3-38E80D759A9C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Registration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84245-3D86-42BC-8B54-7F8577BFABDC}"/>
              </a:ext>
            </a:extLst>
          </p:cNvPr>
          <p:cNvSpPr txBox="1"/>
          <p:nvPr/>
        </p:nvSpPr>
        <p:spPr>
          <a:xfrm>
            <a:off x="639763" y="1573213"/>
            <a:ext cx="7556500" cy="3711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Unlike National Qualifications, centres are not pre-approved to deliver NPAs.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Centres are required to submit a Qualification Approval form to SQA.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This would usually be submitted through the centre’s SQA coordinator as they are the point of contact for any further communication.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Deadline is around November.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10317C-27B0-4FFA-B2FD-B9AC2CA09C48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Computer Games Development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76B7B-E31F-4D45-BFC8-9E3DC8126B53}"/>
              </a:ext>
            </a:extLst>
          </p:cNvPr>
          <p:cNvSpPr txBox="1"/>
          <p:nvPr/>
        </p:nvSpPr>
        <p:spPr>
          <a:xfrm>
            <a:off x="639763" y="1573213"/>
            <a:ext cx="75565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Three mandatory units: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Design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Media Assets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Development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Assessment by means of a series of written and practical tasks.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7BC7FC-DBE0-4C86-92BE-3CDD0903B6B9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Computer Games Development – Unit Overview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AE30E-0089-4FF3-AFD2-E1A3AEAD4BA5}"/>
              </a:ext>
            </a:extLst>
          </p:cNvPr>
          <p:cNvSpPr txBox="1"/>
          <p:nvPr/>
        </p:nvSpPr>
        <p:spPr>
          <a:xfrm>
            <a:off x="639763" y="1573213"/>
            <a:ext cx="7556500" cy="2973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Design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Produce two game designs (one to produce later, one that could be a large commercial game).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Produce a design for the achievable proposal.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Create a list of media assets.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B1778E-A48D-43C5-88D1-422E5B5D59D8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Computer Games Development – Unit Overview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77637-362B-463D-BCDE-9D79DBB741EB}"/>
              </a:ext>
            </a:extLst>
          </p:cNvPr>
          <p:cNvSpPr txBox="1"/>
          <p:nvPr/>
        </p:nvSpPr>
        <p:spPr>
          <a:xfrm>
            <a:off x="639763" y="1573213"/>
            <a:ext cx="7556500" cy="3341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Media Assets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Source multiple media assets (graphics, sound, text).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Produce media assets using appropriate software.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Learn about the legality of sourcing and producing media assets.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3A8464-AFAC-4E31-BAF5-01A92D9AF8F7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Computer Games Development – Unit Overview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A43B8-237F-4D5B-A874-AAB23B60573C}"/>
              </a:ext>
            </a:extLst>
          </p:cNvPr>
          <p:cNvSpPr txBox="1"/>
          <p:nvPr/>
        </p:nvSpPr>
        <p:spPr>
          <a:xfrm>
            <a:off x="639763" y="1573213"/>
            <a:ext cx="75565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Development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Produce the game designed earlier.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Test the game and correct any errors.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Evaluate the game against the design.</a:t>
            </a:r>
          </a:p>
          <a:p>
            <a:pPr marL="800100" lvl="1" indent="-342900" defTabSz="9144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Write a game review.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BD53AE-316F-4DD6-A525-22A0F4997551}"/>
              </a:ext>
            </a:extLst>
          </p:cNvPr>
          <p:cNvSpPr txBox="1"/>
          <p:nvPr/>
        </p:nvSpPr>
        <p:spPr>
          <a:xfrm>
            <a:off x="639763" y="193675"/>
            <a:ext cx="79517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Delivering NPAs</a:t>
            </a:r>
          </a:p>
          <a:p>
            <a:pPr defTabSz="914400" eaLnBrk="1" hangingPunct="1">
              <a:spcBef>
                <a:spcPts val="1200"/>
              </a:spcBef>
              <a:tabLst>
                <a:tab pos="6724650" algn="l"/>
              </a:tabLst>
              <a:defRPr/>
            </a:pPr>
            <a:r>
              <a:rPr lang="en-GB" sz="2400" b="1" kern="0" dirty="0">
                <a:solidFill>
                  <a:srgbClr val="1F497D"/>
                </a:solidFill>
                <a:latin typeface="Arial" pitchFamily="34" charset="0"/>
              </a:rPr>
              <a:t>Computer Games Development – Setup</a:t>
            </a:r>
            <a:endParaRPr lang="en-US" sz="2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23B3-3564-403D-81F2-C21E65298941}"/>
              </a:ext>
            </a:extLst>
          </p:cNvPr>
          <p:cNvSpPr txBox="1"/>
          <p:nvPr/>
        </p:nvSpPr>
        <p:spPr>
          <a:xfrm>
            <a:off x="639763" y="1573213"/>
            <a:ext cx="7556500" cy="319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Access to examples of games and platforms to demonstrate and discuss genre, game aspects and game elements.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Media editing applications for sound (Audacity), graphics (</a:t>
            </a:r>
            <a:r>
              <a:rPr lang="en-GB" sz="2400" kern="0" dirty="0" err="1">
                <a:solidFill>
                  <a:srgbClr val="1F497D"/>
                </a:solidFill>
                <a:latin typeface="Arial"/>
              </a:rPr>
              <a:t>Piskel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, Affinity, Paint.net)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Games developing environments used include Scratch, Kodu, </a:t>
            </a:r>
            <a:r>
              <a:rPr lang="en-GB" sz="2400" kern="0" dirty="0" err="1">
                <a:solidFill>
                  <a:srgbClr val="1F497D"/>
                </a:solidFill>
                <a:latin typeface="Arial"/>
              </a:rPr>
              <a:t>GameMaker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 and </a:t>
            </a:r>
            <a:r>
              <a:rPr lang="en-GB" sz="2400" kern="0" dirty="0" err="1">
                <a:solidFill>
                  <a:srgbClr val="1F497D"/>
                </a:solidFill>
                <a:latin typeface="Arial"/>
              </a:rPr>
              <a:t>Pygame</a:t>
            </a:r>
            <a:r>
              <a:rPr lang="en-GB" sz="2400" kern="0" dirty="0">
                <a:solidFill>
                  <a:srgbClr val="1F497D"/>
                </a:solidFill>
                <a:latin typeface="Arial"/>
              </a:rPr>
              <a:t>.</a:t>
            </a:r>
            <a:br>
              <a:rPr lang="en-GB" sz="2400" kern="0" dirty="0">
                <a:solidFill>
                  <a:srgbClr val="1F497D"/>
                </a:solidFill>
                <a:latin typeface="Arial"/>
              </a:rPr>
            </a:br>
            <a:r>
              <a:rPr lang="en-GB" sz="2400" kern="0" dirty="0">
                <a:solidFill>
                  <a:srgbClr val="1F497D"/>
                </a:solidFill>
                <a:latin typeface="Arial"/>
              </a:rPr>
              <a:t>Note that L6 requires coding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14C33E-B312-45C7-B002-70462C2AE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B88FA-5154-41E3-934D-2DCE64B19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DDFED0-EA39-43BA-9617-5AA5F4622A9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39cf1884-e5ca-483b-bc7d-8dd3faa2e70f"/>
    <ds:schemaRef ds:uri="b6b617b9-9ca4-4468-ace0-a97d5ac4c514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On-screen Show (16:9)</PresentationFormat>
  <Paragraphs>207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2019-08-20T10:33:59Z</dcterms:created>
  <dcterms:modified xsi:type="dcterms:W3CDTF">2020-02-19T11:20:38Z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