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6" r:id="rId6"/>
    <p:sldId id="267" r:id="rId7"/>
    <p:sldId id="271" r:id="rId8"/>
    <p:sldId id="283" r:id="rId9"/>
    <p:sldId id="284" r:id="rId10"/>
    <p:sldId id="286" r:id="rId11"/>
    <p:sldId id="288" r:id="rId12"/>
    <p:sldId id="300" r:id="rId13"/>
    <p:sldId id="289" r:id="rId14"/>
    <p:sldId id="290" r:id="rId15"/>
    <p:sldId id="308" r:id="rId16"/>
    <p:sldId id="295" r:id="rId17"/>
    <p:sldId id="292" r:id="rId18"/>
    <p:sldId id="309" r:id="rId19"/>
    <p:sldId id="270" r:id="rId20"/>
  </p:sldIdLst>
  <p:sldSz cx="9144000" cy="5143500" type="screen16x9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5" autoAdjust="0"/>
  </p:normalViewPr>
  <p:slideViewPr>
    <p:cSldViewPr snapToGrid="0" snapToObjects="1">
      <p:cViewPr varScale="1">
        <p:scale>
          <a:sx n="141" d="100"/>
          <a:sy n="141" d="100"/>
        </p:scale>
        <p:origin x="994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999F06-E6A4-4656-9D0A-EC7179C13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0590F-A393-43A3-B5C9-A39B4DCC9C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B299D3-1E3B-49C5-943C-EFB69517B4C3}" type="datetimeFigureOut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0F7F52-5444-4069-B8DF-F40E444E98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B10E29-E68C-470A-A5E9-5C204291D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DD6FB-7C2C-4524-A982-9A4C209475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5BF90-6773-48C8-B9E6-6880D03C5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119A52-D7D7-4611-AF58-FE8182E50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985C22-B6D2-4D3E-8842-91CA776192EC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FAB654-06C9-42CD-B07C-A54878BD3E77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38A3F8-6C93-4CB4-BFEA-B8DC0D31F38D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CD363E-0B9A-4F2C-A48B-B1F423569E61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42ACBB-68C5-4351-897B-ECDDF29D0613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9D84C4-B497-4163-8CF4-160B1C293E19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EA5869-64FD-4A4A-8321-9484D10D058A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9803EB-4614-47F6-A8B4-5654982B1C0E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2E4A24-3B40-4C8E-8D6F-28C96FB638D8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39FCEA-C068-46A9-93F5-0A00F962D080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2C885F-67ED-4849-A538-AD1A48E19761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81569F-CB9E-4A5E-B3C8-B4A7CDE9272B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379FE7-E96F-4346-A776-C2631DC86011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03A592-2F05-4B61-9C72-6B74B91805F7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B5733C-9B63-42B7-BE7F-235CD65E9F40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2AE45F-115F-472C-A08B-B9617120312B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CDCEFB-D198-4159-A781-2336471B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323F-55CC-4C32-964F-77BC52DF08C2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8DC042-99B8-420F-A0A4-A25EDBFE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4D2E95-1EAF-4EF3-8C61-A45DE852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2BE9-410B-4B67-9414-B77EC182B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F7782A-FC06-4E18-8D49-51307B63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B481-934F-4CCF-9B18-66B8ECD723A8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B8F083-5C59-4FA0-910D-745E118E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EFACDE-FBEA-487F-A03E-BC6DF70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5B4A-4E5D-4B04-BDCE-B784EEC65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9497DE1-4550-46C3-AAD3-6D34285F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DB10-F065-45DE-B297-0E09F8431FF3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E20DD6-F541-4AC8-99DE-31CE51B9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23E8B1-C897-4A11-8FCB-EECD3C6E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1944-1378-43E4-B3B4-974C513B0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8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0A7CE3C-3E37-45B2-8314-0AFF9650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3982-935B-4463-82F9-206AF98A5F36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275A266-C198-4A76-84F5-E0BBEFF0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29855CE-CB3D-41D3-A796-D2595CAE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D4BB-D437-4E6C-83B7-4A85791A6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4727B63-E2E2-49CB-89DB-FD92BBDB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3CCD-2007-44DD-8D8F-8BC68521BF3C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2A5503C-08B8-41E1-84CF-771E037B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8D621C7-256F-48DF-9C2B-E01BC17E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195D-1C8A-489D-91F1-1E6E3452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676E409-DA88-4300-BC87-43DC27DB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8600-7699-4D41-BB57-126D2E5B3A16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8FAF129-A4D6-4A3A-9376-5A2C7824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56278F1-8A6E-4704-AC3C-9744A8AC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158D-AB7E-4F0C-B8F3-D126301E1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9A39-C2D6-42B0-8B54-33AC9CB93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C04DA-C7D7-4888-B9E7-89B58390EF62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20E4B-AE02-4109-A98E-9AC368828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A675-E662-4446-90B5-B7CCEB88F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4278E3-AD34-4DD2-961E-455AA29DF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A556B5-DD1E-4A97-96FA-1754277DD2A9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National 4 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136E4-7F2A-49B4-85EE-CE9D3E63D9FC}"/>
              </a:ext>
            </a:extLst>
          </p:cNvPr>
          <p:cNvSpPr txBox="1"/>
          <p:nvPr/>
        </p:nvSpPr>
        <p:spPr>
          <a:xfrm>
            <a:off x="639763" y="1431925"/>
            <a:ext cx="75565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8755-C5FB-4515-912A-D92A20AA8386}"/>
              </a:ext>
            </a:extLst>
          </p:cNvPr>
          <p:cNvSpPr txBox="1"/>
          <p:nvPr/>
        </p:nvSpPr>
        <p:spPr>
          <a:xfrm>
            <a:off x="639763" y="1171575"/>
            <a:ext cx="7556500" cy="474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Initial engagement told us: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Four content areas to match National 5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Software design and development should be a point of stability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firmly embed database and web technologies into course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Focus on content update rather than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approach to assessment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567B4C-87DD-4F0F-8CB3-CC7734592DD6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National 4 – units  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097B7-526B-4F4B-B981-E5CDFB909F40}"/>
              </a:ext>
            </a:extLst>
          </p:cNvPr>
          <p:cNvSpPr txBox="1"/>
          <p:nvPr/>
        </p:nvSpPr>
        <p:spPr>
          <a:xfrm>
            <a:off x="639763" y="1431925"/>
            <a:ext cx="75565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7A562-FF4F-407C-BFEC-FAEF8D78023F}"/>
              </a:ext>
            </a:extLst>
          </p:cNvPr>
          <p:cNvSpPr txBox="1"/>
          <p:nvPr/>
        </p:nvSpPr>
        <p:spPr>
          <a:xfrm>
            <a:off x="639763" y="1431925"/>
            <a:ext cx="8212137" cy="400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/>
              </a:rPr>
              <a:t>Unit 1 - Software design and development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largely as per current requirements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computer systems?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/>
              </a:rPr>
              <a:t>Unit 2 – Information Systems design and development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Database AND/OR web?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3EBC88-31D3-41F3-BF97-A121F8E0C512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National 4 – added value unit 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25687-93C2-4479-8978-402B70B33C34}"/>
              </a:ext>
            </a:extLst>
          </p:cNvPr>
          <p:cNvSpPr txBox="1"/>
          <p:nvPr/>
        </p:nvSpPr>
        <p:spPr>
          <a:xfrm>
            <a:off x="639763" y="1431925"/>
            <a:ext cx="75565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22CE7-6042-4696-AF04-C8287BADE07B}"/>
              </a:ext>
            </a:extLst>
          </p:cNvPr>
          <p:cNvSpPr txBox="1"/>
          <p:nvPr/>
        </p:nvSpPr>
        <p:spPr>
          <a:xfrm>
            <a:off x="639763" y="1431925"/>
            <a:ext cx="75565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largely as per current requirements?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ensure equal split of database/web tasks in AVUs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Relationship between AVU and ISDD unit(s)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DCF0A9-C996-40E1-872D-7FE0AFE43C2B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Discussion and feedback 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4F04A-D761-4D85-B82E-9B55843CE40B}"/>
              </a:ext>
            </a:extLst>
          </p:cNvPr>
          <p:cNvSpPr txBox="1"/>
          <p:nvPr/>
        </p:nvSpPr>
        <p:spPr>
          <a:xfrm>
            <a:off x="639763" y="1431925"/>
            <a:ext cx="75565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what unit structure is appropriate?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is it important to assess web </a:t>
            </a:r>
            <a:r>
              <a:rPr lang="en-GB" sz="2400" b="1" kern="0" dirty="0">
                <a:solidFill>
                  <a:srgbClr val="1F497D"/>
                </a:solidFill>
                <a:latin typeface="Arial"/>
              </a:rPr>
              <a:t>and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 database?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is current approach to AVU appropriate?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computer systems – what? and where?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database – flat file, single table database - SQL?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Web – basic HTML – CSS? 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What about National 3? 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6EF022-F918-4753-9E3E-A06B93A7A6AC}"/>
              </a:ext>
            </a:extLst>
          </p:cNvPr>
          <p:cNvSpPr txBox="1"/>
          <p:nvPr/>
        </p:nvSpPr>
        <p:spPr>
          <a:xfrm>
            <a:off x="639763" y="517525"/>
            <a:ext cx="7951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Future activity and opportunities to work together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4E035-B901-48D3-9381-92F91E69DBF2}"/>
              </a:ext>
            </a:extLst>
          </p:cNvPr>
          <p:cNvSpPr txBox="1"/>
          <p:nvPr/>
        </p:nvSpPr>
        <p:spPr>
          <a:xfrm>
            <a:off x="639763" y="1730375"/>
            <a:ext cx="75565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907BE-FF6B-4F1E-AE82-895FF01C44FF}"/>
              </a:ext>
            </a:extLst>
          </p:cNvPr>
          <p:cNvSpPr txBox="1"/>
          <p:nvPr/>
        </p:nvSpPr>
        <p:spPr>
          <a:xfrm>
            <a:off x="639763" y="1730375"/>
            <a:ext cx="75565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Understanding Standards for Advanced Higher in autumn 2020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National Qualifications Support Team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Marking/appointee opportunities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976F0E-5447-4640-92D8-60A637AD2052}"/>
              </a:ext>
            </a:extLst>
          </p:cNvPr>
          <p:cNvSpPr txBox="1"/>
          <p:nvPr/>
        </p:nvSpPr>
        <p:spPr>
          <a:xfrm>
            <a:off x="0" y="1450975"/>
            <a:ext cx="83454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robbie.paterson@sqa.org.uk</a:t>
            </a:r>
            <a:endParaRPr lang="en-US" sz="3600" b="1" kern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3AD13-76C5-41B5-AFF0-A50FB711BC00}"/>
              </a:ext>
            </a:extLst>
          </p:cNvPr>
          <p:cNvSpPr txBox="1"/>
          <p:nvPr/>
        </p:nvSpPr>
        <p:spPr>
          <a:xfrm>
            <a:off x="-730250" y="2413000"/>
            <a:ext cx="83454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greg.reid@sqa.org.uk</a:t>
            </a:r>
            <a:endParaRPr lang="en-US" sz="3600" b="1" kern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9F37AA-BD95-406C-B871-01732C7CF318}"/>
              </a:ext>
            </a:extLst>
          </p:cNvPr>
          <p:cNvSpPr txBox="1"/>
          <p:nvPr/>
        </p:nvSpPr>
        <p:spPr>
          <a:xfrm>
            <a:off x="600075" y="1450975"/>
            <a:ext cx="83454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National Qualifications Update</a:t>
            </a:r>
            <a:endParaRPr lang="en-US" sz="3600" b="1" kern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690903-09CA-49E8-B845-CE8D0FA5251C}"/>
              </a:ext>
            </a:extLst>
          </p:cNvPr>
          <p:cNvSpPr txBox="1"/>
          <p:nvPr/>
        </p:nvSpPr>
        <p:spPr>
          <a:xfrm>
            <a:off x="500063" y="330200"/>
            <a:ext cx="79517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Aims of the session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1A302-4176-4E0C-B3B4-EF2A8AF3223A}"/>
              </a:ext>
            </a:extLst>
          </p:cNvPr>
          <p:cNvSpPr txBox="1"/>
          <p:nvPr/>
        </p:nvSpPr>
        <p:spPr>
          <a:xfrm>
            <a:off x="500063" y="1103313"/>
            <a:ext cx="7556500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To provide an update on current status, future plans and provide a forum for teachers and lecturers to discuss and share their thoughts.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Specifically: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course assessment at National 5 and Higher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National 4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3144EC-CEC7-47BE-AC89-7151354C8C08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Business as usual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4DFCB-F929-4B8F-B76A-712394B425AA}"/>
              </a:ext>
            </a:extLst>
          </p:cNvPr>
          <p:cNvSpPr txBox="1"/>
          <p:nvPr/>
        </p:nvSpPr>
        <p:spPr>
          <a:xfrm>
            <a:off x="639763" y="1217613"/>
            <a:ext cx="7556500" cy="393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No incremental/rapid change</a:t>
            </a:r>
          </a:p>
          <a:p>
            <a:pPr marL="342900" lvl="1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qualification lifecycle of 5-6 years*</a:t>
            </a:r>
          </a:p>
          <a:p>
            <a:pPr marL="342900" lvl="1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publication of documents one year before    implementation</a:t>
            </a:r>
          </a:p>
          <a:p>
            <a:pPr lvl="1"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lvl="1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*currently in year 3 of National 5</a:t>
            </a:r>
          </a:p>
          <a:p>
            <a:pPr lvl="1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*currently in year 7 of National 3 and 4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5F60B1-14CC-4DCE-84E8-E84FFE2656A2}"/>
              </a:ext>
            </a:extLst>
          </p:cNvPr>
          <p:cNvSpPr txBox="1"/>
          <p:nvPr/>
        </p:nvSpPr>
        <p:spPr>
          <a:xfrm>
            <a:off x="496888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N5 – </a:t>
            </a:r>
            <a:r>
              <a:rPr lang="en-GB" sz="3600" b="1" kern="0" dirty="0" err="1">
                <a:solidFill>
                  <a:srgbClr val="1F497D"/>
                </a:solidFill>
                <a:latin typeface="Arial" pitchFamily="34" charset="0"/>
              </a:rPr>
              <a:t>Adv</a:t>
            </a: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 Higher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D9E00-411F-4776-9013-23A342C21604}"/>
              </a:ext>
            </a:extLst>
          </p:cNvPr>
          <p:cNvSpPr txBox="1"/>
          <p:nvPr/>
        </p:nvSpPr>
        <p:spPr>
          <a:xfrm>
            <a:off x="639763" y="1431925"/>
            <a:ext cx="7808912" cy="349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Course content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Assessment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question paper and coursework on own merits 	  and combined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what we assess and where? 	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how this is managed in centres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A1124D-BB5D-48B8-9138-32C16F00C347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Assessment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2846D-538A-4CB9-BADF-E5DCFE4491B6}"/>
              </a:ext>
            </a:extLst>
          </p:cNvPr>
          <p:cNvSpPr txBox="1"/>
          <p:nvPr/>
        </p:nvSpPr>
        <p:spPr>
          <a:xfrm>
            <a:off x="639763" y="1431925"/>
            <a:ext cx="7556500" cy="4376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SQA Guide to Assessment says that assessment must be: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Valid (fit for purpose)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	- content and construct validity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Reliable (results)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Fair (for all candidates)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Practicable (for presenting centres)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A74E17-ACD9-476B-B047-B1EBD13304D5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N5 and Higher assignments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0CE77-4303-46BA-BDBE-0B30E5197811}"/>
              </a:ext>
            </a:extLst>
          </p:cNvPr>
          <p:cNvSpPr txBox="1"/>
          <p:nvPr/>
        </p:nvSpPr>
        <p:spPr>
          <a:xfrm>
            <a:off x="639763" y="1431925"/>
            <a:ext cx="7556500" cy="312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Valid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Reliable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Fair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Practicable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B719F7-8F9C-4108-A8B4-A17E7FE5B9FE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Discussion and feedback 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537835-8AC9-4E02-84AA-9E78F83572C1}"/>
              </a:ext>
            </a:extLst>
          </p:cNvPr>
          <p:cNvSpPr txBox="1"/>
          <p:nvPr/>
        </p:nvSpPr>
        <p:spPr>
          <a:xfrm>
            <a:off x="639763" y="51752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National 3 and 4 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E2B32-C0EA-4BE0-BE44-B57697A1660B}"/>
              </a:ext>
            </a:extLst>
          </p:cNvPr>
          <p:cNvSpPr txBox="1"/>
          <p:nvPr/>
        </p:nvSpPr>
        <p:spPr>
          <a:xfrm>
            <a:off x="639763" y="1431925"/>
            <a:ext cx="75565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06016-120C-4AC7-A681-28F46DCB95B5}"/>
              </a:ext>
            </a:extLst>
          </p:cNvPr>
          <p:cNvSpPr txBox="1"/>
          <p:nvPr/>
        </p:nvSpPr>
        <p:spPr>
          <a:xfrm>
            <a:off x="639763" y="1209675"/>
            <a:ext cx="7556500" cy="349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due for review as per qualification life-cycle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National 4 often delivered alongside National 5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no change to approach to assessment (</a:t>
            </a:r>
            <a:r>
              <a:rPr lang="en-GB" sz="2400" kern="0" dirty="0" err="1">
                <a:solidFill>
                  <a:srgbClr val="1F497D"/>
                </a:solidFill>
                <a:latin typeface="Arial"/>
              </a:rPr>
              <a:t>ie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 internally assessed, unitised, ungraded)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Timescales to be confirmed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   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EAA881-2858-4AF7-B7B8-C1EC5F9AA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B88FA-5154-41E3-934D-2DCE64B19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027B8-E4E9-4D30-9A98-ACF35386B530}">
  <ds:schemaRefs>
    <ds:schemaRef ds:uri="http://schemas.microsoft.com/office/2006/metadata/properties"/>
    <ds:schemaRef ds:uri="b6b617b9-9ca4-4468-ace0-a97d5ac4c51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9cf1884-e5ca-483b-bc7d-8dd3faa2e70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On-screen Show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2019-08-20T10:33:59Z</dcterms:created>
  <dcterms:modified xsi:type="dcterms:W3CDTF">2020-02-19T11:21:33Z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